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26"/>
  </p:notesMasterIdLst>
  <p:sldIdLst>
    <p:sldId id="256" r:id="rId2"/>
    <p:sldId id="266" r:id="rId3"/>
    <p:sldId id="257" r:id="rId4"/>
    <p:sldId id="259" r:id="rId5"/>
    <p:sldId id="264" r:id="rId6"/>
    <p:sldId id="282" r:id="rId7"/>
    <p:sldId id="277" r:id="rId8"/>
    <p:sldId id="281" r:id="rId9"/>
    <p:sldId id="278" r:id="rId10"/>
    <p:sldId id="279" r:id="rId11"/>
    <p:sldId id="267" r:id="rId12"/>
    <p:sldId id="268" r:id="rId13"/>
    <p:sldId id="271" r:id="rId14"/>
    <p:sldId id="269" r:id="rId15"/>
    <p:sldId id="272" r:id="rId16"/>
    <p:sldId id="273" r:id="rId17"/>
    <p:sldId id="275" r:id="rId18"/>
    <p:sldId id="274" r:id="rId19"/>
    <p:sldId id="276" r:id="rId20"/>
    <p:sldId id="283" r:id="rId21"/>
    <p:sldId id="285" r:id="rId22"/>
    <p:sldId id="286" r:id="rId23"/>
    <p:sldId id="287" r:id="rId24"/>
    <p:sldId id="265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un" initials="l" lastIdx="2" clrIdx="0">
    <p:extLst>
      <p:ext uri="{19B8F6BF-5375-455C-9EA6-DF929625EA0E}">
        <p15:presenceInfo xmlns:p15="http://schemas.microsoft.com/office/powerpoint/2012/main" userId="lu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B2B4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25" autoAdjust="0"/>
    <p:restoredTop sz="84309" autoAdjust="0"/>
  </p:normalViewPr>
  <p:slideViewPr>
    <p:cSldViewPr snapToGrid="0">
      <p:cViewPr varScale="1">
        <p:scale>
          <a:sx n="110" d="100"/>
          <a:sy n="110" d="100"/>
        </p:scale>
        <p:origin x="45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625D6A-1607-4B03-A0E9-DDD1F33C416C}" type="datetimeFigureOut">
              <a:rPr lang="zh-TW" altLang="en-US" smtClean="0"/>
              <a:t>2020/12/14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4C99EC-FA3F-483C-BF1B-E2299601A15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290649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簡單來說將模糊的照片變清晰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4C99EC-FA3F-483C-BF1B-E2299601A157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783407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4C99EC-FA3F-483C-BF1B-E2299601A157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394542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4C99EC-FA3F-483C-BF1B-E2299601A157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907790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4C99EC-FA3F-483C-BF1B-E2299601A157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985233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4C99EC-FA3F-483C-BF1B-E2299601A157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672769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AED31B85-8D7C-4729-82E1-F6A744F414D2}" type="datetime1">
              <a:rPr lang="zh-TW" altLang="en-US" smtClean="0"/>
              <a:t>2020/12/14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7C73F5A5-43C9-4D20-B0A3-5EB47776441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753034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A5165C-90E0-418A-9F94-D654159FE893}" type="datetime1">
              <a:rPr lang="zh-TW" altLang="en-US" smtClean="0"/>
              <a:t>2020/12/14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3F5A5-43C9-4D20-B0A3-5EB47776441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587362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B4C3F-5972-44EA-81A2-34E514E99DB1}" type="datetime1">
              <a:rPr lang="zh-TW" altLang="en-US" smtClean="0"/>
              <a:t>2020/12/14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3F5A5-43C9-4D20-B0A3-5EB47776441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743090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AE4BF-6EA2-4F64-9330-9BE5A2022D76}" type="datetime1">
              <a:rPr lang="zh-TW" altLang="en-US" smtClean="0"/>
              <a:t>2020/12/14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3F5A5-43C9-4D20-B0A3-5EB477764416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926988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F57AF-23F2-4082-8C20-3CE66F77C80F}" type="datetime1">
              <a:rPr lang="zh-TW" altLang="en-US" smtClean="0"/>
              <a:t>2020/12/14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3F5A5-43C9-4D20-B0A3-5EB47776441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893529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A98C5-9A36-4B23-9EDC-7F2AC8CB7B5F}" type="datetime1">
              <a:rPr lang="zh-TW" altLang="en-US" smtClean="0"/>
              <a:t>2020/12/14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3F5A5-43C9-4D20-B0A3-5EB47776441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448004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圖片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FAD78-2CB3-4C56-8361-A20447933469}" type="datetime1">
              <a:rPr lang="zh-TW" altLang="en-US" smtClean="0"/>
              <a:t>2020/12/14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3F5A5-43C9-4D20-B0A3-5EB47776441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343796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5C8E39-3888-4638-A35D-FF186034C71D}" type="datetime1">
              <a:rPr lang="zh-TW" altLang="en-US" smtClean="0"/>
              <a:t>2020/12/14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3F5A5-43C9-4D20-B0A3-5EB47776441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7816982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B4C6F1-FC03-4906-A59E-9B22D81D792F}" type="datetime1">
              <a:rPr lang="zh-TW" altLang="en-US" smtClean="0"/>
              <a:t>2020/12/14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3F5A5-43C9-4D20-B0A3-5EB47776441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991220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3DF32-B484-4EBD-AEC9-4059EA30575A}" type="datetime1">
              <a:rPr lang="zh-TW" altLang="en-US" smtClean="0"/>
              <a:t>2020/12/14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3F5A5-43C9-4D20-B0A3-5EB47776441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406084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D86743-F93F-43C1-80E0-622B830BA7EF}" type="datetime1">
              <a:rPr lang="zh-TW" altLang="en-US" smtClean="0"/>
              <a:t>2020/12/14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3F5A5-43C9-4D20-B0A3-5EB47776441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06498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C66247-1396-46FE-B842-52D069586DFA}" type="datetime1">
              <a:rPr lang="zh-TW" altLang="en-US" smtClean="0"/>
              <a:t>2020/12/14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3F5A5-43C9-4D20-B0A3-5EB47776441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585337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1F0EB-5AFE-46C0-8CF4-B7963B3BE208}" type="datetime1">
              <a:rPr lang="zh-TW" altLang="en-US" smtClean="0"/>
              <a:t>2020/12/14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3F5A5-43C9-4D20-B0A3-5EB47776441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485381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24B1D-9985-481C-99DA-8327810C1C62}" type="datetime1">
              <a:rPr lang="zh-TW" altLang="en-US" smtClean="0"/>
              <a:t>2020/12/14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3F5A5-43C9-4D20-B0A3-5EB47776441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670027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5A11E-E6D7-4EBA-BE27-0A80CB4A22BE}" type="datetime1">
              <a:rPr lang="zh-TW" altLang="en-US" smtClean="0"/>
              <a:t>2020/12/14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3F5A5-43C9-4D20-B0A3-5EB47776441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285762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7C6F4-B714-47D4-A74E-5AD4E84D37AD}" type="datetime1">
              <a:rPr lang="zh-TW" altLang="en-US" smtClean="0"/>
              <a:t>2020/12/14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3F5A5-43C9-4D20-B0A3-5EB47776441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622647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E54C6-3B0A-4BC6-A560-AB5ED710CA7D}" type="datetime1">
              <a:rPr lang="zh-TW" altLang="en-US" smtClean="0"/>
              <a:t>2020/12/14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3F5A5-43C9-4D20-B0A3-5EB47776441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728639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1F1E82-5468-44A3-A26B-8F9C2325B287}" type="datetime1">
              <a:rPr lang="zh-TW" altLang="en-US" smtClean="0"/>
              <a:t>2020/12/14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73F5A5-43C9-4D20-B0A3-5EB47776441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579224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>
            <a:outerShdw blurRad="177800" dist="38100" dir="2700000" algn="tl">
              <a:srgbClr val="000000">
                <a:alpha val="24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en.wikipedia.org/wiki/Frequency_domain" TargetMode="External"/><Relationship Id="rId5" Type="http://schemas.openxmlformats.org/officeDocument/2006/relationships/image" Target="../media/image240.png"/><Relationship Id="rId4" Type="http://schemas.openxmlformats.org/officeDocument/2006/relationships/image" Target="../media/image2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6.png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10" Type="http://schemas.openxmlformats.org/officeDocument/2006/relationships/image" Target="../media/image51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739C4A9-C7EF-4DDE-ABD4-64210B1683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42221" y="803275"/>
            <a:ext cx="8791575" cy="2387600"/>
          </a:xfrm>
        </p:spPr>
        <p:txBody>
          <a:bodyPr>
            <a:normAutofit/>
          </a:bodyPr>
          <a:lstStyle/>
          <a:p>
            <a:r>
              <a:rPr lang="en-US" altLang="zh-TW" sz="53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Image </a:t>
            </a:r>
            <a:r>
              <a:rPr lang="en-US" altLang="zh-TW" sz="53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deblurring</a:t>
            </a:r>
            <a:endParaRPr lang="zh-TW" altLang="en-US" sz="6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5B951884-4D01-4087-ACB2-D307BB7E22AA}"/>
              </a:ext>
            </a:extLst>
          </p:cNvPr>
          <p:cNvSpPr txBox="1"/>
          <p:nvPr/>
        </p:nvSpPr>
        <p:spPr>
          <a:xfrm>
            <a:off x="7449145" y="3667126"/>
            <a:ext cx="36736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 err="1">
                <a:latin typeface="+mj-lt"/>
              </a:rPr>
              <a:t>Huei</a:t>
            </a:r>
            <a:r>
              <a:rPr lang="en-US" altLang="zh-TW" sz="2800" dirty="0">
                <a:latin typeface="+mj-lt"/>
              </a:rPr>
              <a:t>-Lun </a:t>
            </a:r>
            <a:r>
              <a:rPr lang="en-US" altLang="zh-TW" sz="2800" dirty="0" err="1">
                <a:latin typeface="+mj-lt"/>
              </a:rPr>
              <a:t>Siao</a:t>
            </a:r>
            <a:endParaRPr lang="zh-TW" altLang="en-US" sz="2800" dirty="0">
              <a:latin typeface="+mj-lt"/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93093E41-566A-4464-818E-66B52284A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3F5A5-43C9-4D20-B0A3-5EB477764416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485576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814A14E3-C1AB-4182-BB0B-71E7E46DF79A}"/>
              </a:ext>
            </a:extLst>
          </p:cNvPr>
          <p:cNvSpPr/>
          <p:nvPr/>
        </p:nvSpPr>
        <p:spPr>
          <a:xfrm>
            <a:off x="1050820" y="729734"/>
            <a:ext cx="297870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Outliers handling </a:t>
            </a:r>
            <a:endParaRPr lang="zh-TW" altLang="en-US" sz="2800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9EBDA83-3184-4D30-A5AE-D05CA6D0C4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8063" y="1538908"/>
            <a:ext cx="6276975" cy="361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1278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90DF5EF-8B02-4B89-AF09-395B68EE4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9636" y="342072"/>
            <a:ext cx="9905998" cy="1478570"/>
          </a:xfrm>
        </p:spPr>
        <p:txBody>
          <a:bodyPr/>
          <a:lstStyle/>
          <a:p>
            <a:r>
              <a:rPr lang="zh-TW" altLang="en-US" dirty="0"/>
              <a:t>對已知形狀之物體去除移動模糊 </a:t>
            </a:r>
            <a:r>
              <a:rPr lang="en-US" altLang="zh-TW" dirty="0"/>
              <a:t>(2009)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55CE7BA-5D7C-4634-A578-1804D823EE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9636" y="1740898"/>
            <a:ext cx="6896100" cy="4333875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9E3392F0-2A18-4DC2-B19F-3215D545E1D8}"/>
              </a:ext>
            </a:extLst>
          </p:cNvPr>
          <p:cNvSpPr txBox="1"/>
          <p:nvPr/>
        </p:nvSpPr>
        <p:spPr>
          <a:xfrm>
            <a:off x="8346558" y="1791219"/>
            <a:ext cx="340241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研究假設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1.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相機為靜止不動，只有物體在移動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物體的形狀為已知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3.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物體是固定朝著其形狀的某個方向作平移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D6D8AE82-C93F-494C-922E-5D845DF40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3F5A5-43C9-4D20-B0A3-5EB477764416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002228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BCBB31C0-94B2-48EE-8D40-D2F4F7B001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042" y="861238"/>
            <a:ext cx="5019675" cy="2286000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90993561-0DE2-42B0-A404-7A8029FFE2A8}"/>
              </a:ext>
            </a:extLst>
          </p:cNvPr>
          <p:cNvSpPr txBox="1"/>
          <p:nvPr/>
        </p:nvSpPr>
        <p:spPr>
          <a:xfrm>
            <a:off x="6670160" y="843677"/>
            <a:ext cx="448339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物體因移動發生 的移動模糊可分為兩種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1.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物體在相機拍攝期 間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快門打開期間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與相機之間的相對運動造成 物體本身的移動模糊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2. 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影像中的背景也隨著 物體的經過，時而遮蔽，時而露出，於是在物 體與背景的邊緣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(edge)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就會產生一個交疊的現 象，導致物體的邊緣混入了背景成份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51EF930-DBF3-473E-8F4A-DCED01B645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8487" y="4061698"/>
            <a:ext cx="5019675" cy="1952625"/>
          </a:xfrm>
          <a:prstGeom prst="rect">
            <a:avLst/>
          </a:prstGeom>
        </p:spPr>
      </p:pic>
      <p:sp>
        <p:nvSpPr>
          <p:cNvPr id="6" name="箭號: 向右 5">
            <a:extLst>
              <a:ext uri="{FF2B5EF4-FFF2-40B4-BE49-F238E27FC236}">
                <a16:creationId xmlns:a16="http://schemas.microsoft.com/office/drawing/2014/main" id="{7F23A34C-BB97-40DF-9460-13C7FBA3D720}"/>
              </a:ext>
            </a:extLst>
          </p:cNvPr>
          <p:cNvSpPr/>
          <p:nvPr/>
        </p:nvSpPr>
        <p:spPr>
          <a:xfrm rot="2129164">
            <a:off x="2968478" y="3772877"/>
            <a:ext cx="2784393" cy="10473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全影像去模糊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2919D25E-0AD8-4E6F-B005-C5C7E84984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3F5A5-43C9-4D20-B0A3-5EB477764416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322816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4BDE61DB-8025-424B-BC0E-7D037A62E7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4558" y="1078098"/>
            <a:ext cx="4276725" cy="1809750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299A2CD0-FC8E-4281-833A-2925113010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9117" y="3839240"/>
            <a:ext cx="4286250" cy="1752600"/>
          </a:xfrm>
          <a:prstGeom prst="rect">
            <a:avLst/>
          </a:prstGeom>
        </p:spPr>
      </p:pic>
      <p:sp>
        <p:nvSpPr>
          <p:cNvPr id="4" name="箭號: 向右 3">
            <a:extLst>
              <a:ext uri="{FF2B5EF4-FFF2-40B4-BE49-F238E27FC236}">
                <a16:creationId xmlns:a16="http://schemas.microsoft.com/office/drawing/2014/main" id="{D9565A86-4716-4805-B25E-27318DEA3950}"/>
              </a:ext>
            </a:extLst>
          </p:cNvPr>
          <p:cNvSpPr/>
          <p:nvPr/>
        </p:nvSpPr>
        <p:spPr>
          <a:xfrm rot="2129164">
            <a:off x="3700911" y="3446458"/>
            <a:ext cx="2784393" cy="10473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全影像去模糊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6B6BBF8-0DA9-4D96-9AA6-DC2A965C9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3F5A5-43C9-4D20-B0A3-5EB477764416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556380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AA6352D8-67D0-4C57-920D-AB9697716C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087" y="2137032"/>
            <a:ext cx="6477000" cy="2924175"/>
          </a:xfrm>
          <a:prstGeom prst="rect">
            <a:avLst/>
          </a:prstGeom>
        </p:spPr>
      </p:pic>
      <p:sp>
        <p:nvSpPr>
          <p:cNvPr id="4" name="標題 1">
            <a:extLst>
              <a:ext uri="{FF2B5EF4-FFF2-40B4-BE49-F238E27FC236}">
                <a16:creationId xmlns:a16="http://schemas.microsoft.com/office/drawing/2014/main" id="{5EC469C4-75D8-49BB-8FD6-E35236892E06}"/>
              </a:ext>
            </a:extLst>
          </p:cNvPr>
          <p:cNvSpPr txBox="1">
            <a:spLocks/>
          </p:cNvSpPr>
          <p:nvPr/>
        </p:nvSpPr>
        <p:spPr>
          <a:xfrm>
            <a:off x="1035087" y="905598"/>
            <a:ext cx="9905998" cy="147857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>
                  <a:outerShdw blurRad="177800" dist="38100" dir="2700000" algn="tl">
                    <a:srgbClr val="000000">
                      <a:alpha val="24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endParaRPr lang="zh-TW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1108947-60E7-46D7-A1C0-8D48548F06CA}"/>
              </a:ext>
            </a:extLst>
          </p:cNvPr>
          <p:cNvSpPr/>
          <p:nvPr/>
        </p:nvSpPr>
        <p:spPr>
          <a:xfrm>
            <a:off x="1250915" y="1022871"/>
            <a:ext cx="295465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取出純背景圖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30DB803B-3B3D-4A60-A600-4996AC2B62F6}"/>
              </a:ext>
            </a:extLst>
          </p:cNvPr>
          <p:cNvSpPr txBox="1"/>
          <p:nvPr/>
        </p:nvSpPr>
        <p:spPr>
          <a:xfrm>
            <a:off x="7795046" y="2505670"/>
            <a:ext cx="36044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每張影像上相同位置的 </a:t>
            </a:r>
            <a:r>
              <a:rPr lang="en-US" altLang="zh-TW" dirty="0"/>
              <a:t>RGB </a:t>
            </a:r>
            <a:r>
              <a:rPr lang="zh-TW" altLang="en-US" dirty="0"/>
              <a:t>三個分量之強度值分別進行排序</a:t>
            </a:r>
            <a:endParaRPr lang="en-US" altLang="zh-TW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取出中間值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9AF8A34C-25AC-429E-A0C0-4A6852009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3F5A5-43C9-4D20-B0A3-5EB477764416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774151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158855B-10A6-45B8-90F2-DC0F18035F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6558" y="159712"/>
            <a:ext cx="9905998" cy="1478570"/>
          </a:xfrm>
        </p:spPr>
        <p:txBody>
          <a:bodyPr/>
          <a:lstStyle/>
          <a:p>
            <a:r>
              <a:rPr lang="zh-TW" altLang="en-US" dirty="0"/>
              <a:t>找出模糊的車子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A3D917A-857F-443C-95A4-754ADE5255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19" t="7358" r="3162"/>
          <a:stretch/>
        </p:blipFill>
        <p:spPr>
          <a:xfrm>
            <a:off x="886558" y="2919283"/>
            <a:ext cx="3467744" cy="1549247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D70D04B7-88CA-4F7A-A23D-446B2C70E7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2417" y="368167"/>
            <a:ext cx="3581400" cy="1533525"/>
          </a:xfrm>
          <a:prstGeom prst="rect">
            <a:avLst/>
          </a:prstGeom>
        </p:spPr>
      </p:pic>
      <p:sp>
        <p:nvSpPr>
          <p:cNvPr id="7" name="箭號: 向右 6">
            <a:extLst>
              <a:ext uri="{FF2B5EF4-FFF2-40B4-BE49-F238E27FC236}">
                <a16:creationId xmlns:a16="http://schemas.microsoft.com/office/drawing/2014/main" id="{911E0A98-C860-42AF-9709-FEF516EA1B5F}"/>
              </a:ext>
            </a:extLst>
          </p:cNvPr>
          <p:cNvSpPr/>
          <p:nvPr/>
        </p:nvSpPr>
        <p:spPr>
          <a:xfrm rot="19431967">
            <a:off x="4525496" y="1388440"/>
            <a:ext cx="714108" cy="5412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箭號: 向右 7">
            <a:extLst>
              <a:ext uri="{FF2B5EF4-FFF2-40B4-BE49-F238E27FC236}">
                <a16:creationId xmlns:a16="http://schemas.microsoft.com/office/drawing/2014/main" id="{97238373-26C4-4F29-ACFF-E4528002A3C2}"/>
              </a:ext>
            </a:extLst>
          </p:cNvPr>
          <p:cNvSpPr/>
          <p:nvPr/>
        </p:nvSpPr>
        <p:spPr>
          <a:xfrm rot="18453564">
            <a:off x="4538648" y="2456728"/>
            <a:ext cx="942927" cy="5422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FCB0476D-66FA-44ED-9190-7EB889ACE1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0508" y="3030076"/>
            <a:ext cx="3816309" cy="1478570"/>
          </a:xfrm>
          <a:prstGeom prst="rect">
            <a:avLst/>
          </a:prstGeom>
        </p:spPr>
      </p:pic>
      <p:sp>
        <p:nvSpPr>
          <p:cNvPr id="10" name="箭號: 向右 9">
            <a:extLst>
              <a:ext uri="{FF2B5EF4-FFF2-40B4-BE49-F238E27FC236}">
                <a16:creationId xmlns:a16="http://schemas.microsoft.com/office/drawing/2014/main" id="{45189B92-919E-4137-9CA1-035297691EF2}"/>
              </a:ext>
            </a:extLst>
          </p:cNvPr>
          <p:cNvSpPr/>
          <p:nvPr/>
        </p:nvSpPr>
        <p:spPr>
          <a:xfrm rot="5400000">
            <a:off x="6693342" y="2203108"/>
            <a:ext cx="694765" cy="5422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BCCB25E2-3969-4C17-B6C9-D4AA3A86573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188" t="8520" r="3787"/>
          <a:stretch/>
        </p:blipFill>
        <p:spPr>
          <a:xfrm>
            <a:off x="901938" y="1511426"/>
            <a:ext cx="3482198" cy="1385439"/>
          </a:xfrm>
          <a:prstGeom prst="rect">
            <a:avLst/>
          </a:prstGeom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00B42559-68CB-4D20-A8BB-813F63CF94D4}"/>
              </a:ext>
            </a:extLst>
          </p:cNvPr>
          <p:cNvSpPr txBox="1"/>
          <p:nvPr/>
        </p:nvSpPr>
        <p:spPr>
          <a:xfrm>
            <a:off x="2219047" y="4525352"/>
            <a:ext cx="1172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找差值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07F794DF-863D-4E04-A864-F11898DAD8F7}"/>
              </a:ext>
            </a:extLst>
          </p:cNvPr>
          <p:cNvSpPr/>
          <p:nvPr/>
        </p:nvSpPr>
        <p:spPr>
          <a:xfrm>
            <a:off x="7489715" y="2269432"/>
            <a:ext cx="42418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開合、閉合、</a:t>
            </a:r>
            <a:r>
              <a:rPr lang="en-US" altLang="zh-TW" dirty="0"/>
              <a:t>blob-coloring </a:t>
            </a:r>
            <a:r>
              <a:rPr lang="zh-TW" altLang="en-US" dirty="0"/>
              <a:t>找出最大區域</a:t>
            </a:r>
          </a:p>
        </p:txBody>
      </p:sp>
      <p:pic>
        <p:nvPicPr>
          <p:cNvPr id="25" name="圖片 24">
            <a:extLst>
              <a:ext uri="{FF2B5EF4-FFF2-40B4-BE49-F238E27FC236}">
                <a16:creationId xmlns:a16="http://schemas.microsoft.com/office/drawing/2014/main" id="{BFECBFA4-DCD2-487A-8BE7-C0537BDE127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1963"/>
          <a:stretch/>
        </p:blipFill>
        <p:spPr>
          <a:xfrm>
            <a:off x="3038716" y="5072527"/>
            <a:ext cx="3734400" cy="1524127"/>
          </a:xfrm>
          <a:prstGeom prst="rect">
            <a:avLst/>
          </a:prstGeom>
        </p:spPr>
      </p:pic>
      <p:sp>
        <p:nvSpPr>
          <p:cNvPr id="26" name="箭號: 向右 25">
            <a:extLst>
              <a:ext uri="{FF2B5EF4-FFF2-40B4-BE49-F238E27FC236}">
                <a16:creationId xmlns:a16="http://schemas.microsoft.com/office/drawing/2014/main" id="{5BEC6ABE-E49B-4969-8BF0-0AD23E15B178}"/>
              </a:ext>
            </a:extLst>
          </p:cNvPr>
          <p:cNvSpPr/>
          <p:nvPr/>
        </p:nvSpPr>
        <p:spPr>
          <a:xfrm>
            <a:off x="6965609" y="5556590"/>
            <a:ext cx="843317" cy="5412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7" name="圖片 26">
            <a:extLst>
              <a:ext uri="{FF2B5EF4-FFF2-40B4-BE49-F238E27FC236}">
                <a16:creationId xmlns:a16="http://schemas.microsoft.com/office/drawing/2014/main" id="{39F46E28-822C-4AAE-B9C0-F84776D68C6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2326"/>
          <a:stretch/>
        </p:blipFill>
        <p:spPr>
          <a:xfrm>
            <a:off x="8001419" y="5072526"/>
            <a:ext cx="3572318" cy="1509394"/>
          </a:xfrm>
          <a:prstGeom prst="rect">
            <a:avLst/>
          </a:prstGeo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4C46754C-D9AD-406C-951C-DC19B2935F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88192" y="6399357"/>
            <a:ext cx="771089" cy="365125"/>
          </a:xfrm>
        </p:spPr>
        <p:txBody>
          <a:bodyPr/>
          <a:lstStyle/>
          <a:p>
            <a:fld id="{7C73F5A5-43C9-4D20-B0A3-5EB477764416}" type="slidenum">
              <a:rPr lang="zh-TW" altLang="en-US" smtClean="0"/>
              <a:t>15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020437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>
            <a:extLst>
              <a:ext uri="{FF2B5EF4-FFF2-40B4-BE49-F238E27FC236}">
                <a16:creationId xmlns:a16="http://schemas.microsoft.com/office/drawing/2014/main" id="{CCD1A5AB-89C7-49FB-823C-9948185A9ECA}"/>
              </a:ext>
            </a:extLst>
          </p:cNvPr>
          <p:cNvSpPr txBox="1">
            <a:spLocks/>
          </p:cNvSpPr>
          <p:nvPr/>
        </p:nvSpPr>
        <p:spPr>
          <a:xfrm>
            <a:off x="1375655" y="744503"/>
            <a:ext cx="9905998" cy="59519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>
                  <a:outerShdw blurRad="177800" dist="38100" dir="2700000" algn="tl">
                    <a:srgbClr val="000000">
                      <a:alpha val="24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dirty="0"/>
              <a:t>還原影像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F8333AFE-CE80-4309-AD8D-9B35DFD9C281}"/>
                  </a:ext>
                </a:extLst>
              </p:cNvPr>
              <p:cNvSpPr txBox="1"/>
              <p:nvPr/>
            </p:nvSpPr>
            <p:spPr>
              <a:xfrm>
                <a:off x="1060604" y="1905891"/>
                <a:ext cx="4976037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3200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altLang="zh-TW" sz="3200" b="0" i="1" smtClean="0">
                          <a:latin typeface="Cambria Math" panose="02040503050406030204" pitchFamily="18" charset="0"/>
                        </a:rPr>
                        <m:t>=  </m:t>
                      </m:r>
                      <m:r>
                        <a:rPr lang="en-US" altLang="zh-TW" sz="32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zh-TW" altLang="en-US" sz="32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zh-TW" altLang="en-US" sz="32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sz="32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zh-TW" altLang="en-US" sz="32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zh-TW" altLang="en-US" sz="32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sz="3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sz="32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zh-TW" sz="3200" b="0" i="1" smtClean="0">
                          <a:latin typeface="Cambria Math" panose="02040503050406030204" pitchFamily="18" charset="0"/>
                        </a:rPr>
                        <m:t> +  </m:t>
                      </m:r>
                      <m:r>
                        <a:rPr lang="en-US" altLang="zh-TW" sz="3200" b="0" i="1" smtClean="0">
                          <a:latin typeface="Cambria Math" panose="02040503050406030204" pitchFamily="18" charset="0"/>
                        </a:rPr>
                        <m:t>𝜂</m:t>
                      </m:r>
                    </m:oMath>
                  </m:oMathPara>
                </a14:m>
                <a:endParaRPr lang="en-US" altLang="zh-TW" sz="3200" dirty="0"/>
              </a:p>
            </p:txBody>
          </p:sp>
        </mc:Choice>
        <mc:Fallback xmlns="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F8333AFE-CE80-4309-AD8D-9B35DFD9C2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0604" y="1905891"/>
                <a:ext cx="4976037" cy="5847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字方塊 4">
            <a:extLst>
              <a:ext uri="{FF2B5EF4-FFF2-40B4-BE49-F238E27FC236}">
                <a16:creationId xmlns:a16="http://schemas.microsoft.com/office/drawing/2014/main" id="{D633D423-C04C-4C6B-9643-9167FF29EA92}"/>
              </a:ext>
            </a:extLst>
          </p:cNvPr>
          <p:cNvSpPr txBox="1"/>
          <p:nvPr/>
        </p:nvSpPr>
        <p:spPr>
          <a:xfrm>
            <a:off x="4685044" y="2473312"/>
            <a:ext cx="15842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solidFill>
                  <a:srgbClr val="0000FF"/>
                </a:solidFill>
              </a:rPr>
              <a:t>雜訊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EAF545FC-99CB-477A-A4A8-ED9F962EF46C}"/>
              </a:ext>
            </a:extLst>
          </p:cNvPr>
          <p:cNvSpPr txBox="1"/>
          <p:nvPr/>
        </p:nvSpPr>
        <p:spPr>
          <a:xfrm>
            <a:off x="3778993" y="2525355"/>
            <a:ext cx="15842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srgbClr val="0000FF"/>
                </a:solidFill>
              </a:rPr>
              <a:t>PSF</a:t>
            </a:r>
            <a:endParaRPr lang="zh-TW" altLang="en-US" sz="2800" dirty="0">
              <a:solidFill>
                <a:srgbClr val="0000FF"/>
              </a:solidFill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F8481A25-ACE5-4E58-8E8E-799337015FC6}"/>
              </a:ext>
            </a:extLst>
          </p:cNvPr>
          <p:cNvSpPr txBox="1"/>
          <p:nvPr/>
        </p:nvSpPr>
        <p:spPr>
          <a:xfrm>
            <a:off x="2283347" y="2521443"/>
            <a:ext cx="16976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rgbClr val="0000FF"/>
                </a:solidFill>
              </a:rPr>
              <a:t>原始影像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465DFDB3-8ED1-4577-BCB0-FB960D087A1E}"/>
                  </a:ext>
                </a:extLst>
              </p:cNvPr>
              <p:cNvSpPr txBox="1"/>
              <p:nvPr/>
            </p:nvSpPr>
            <p:spPr>
              <a:xfrm>
                <a:off x="502394" y="3083264"/>
                <a:ext cx="609245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3200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altLang="zh-TW" sz="3200" b="0" i="1" smtClean="0">
                          <a:latin typeface="Cambria Math" panose="02040503050406030204" pitchFamily="18" charset="0"/>
                        </a:rPr>
                        <m:t>=  </m:t>
                      </m:r>
                      <m:r>
                        <a:rPr lang="en-US" altLang="zh-TW" sz="3200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altLang="zh-TW" sz="3200" b="0" i="1" smtClean="0">
                          <a:latin typeface="Cambria Math" panose="02040503050406030204" pitchFamily="18" charset="0"/>
                        </a:rPr>
                        <m:t>  ⋅   </m:t>
                      </m:r>
                      <m:r>
                        <a:rPr lang="en-US" altLang="zh-TW" sz="3200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altLang="zh-TW" sz="3200" b="0" i="1" smtClean="0">
                          <a:latin typeface="Cambria Math" panose="02040503050406030204" pitchFamily="18" charset="0"/>
                        </a:rPr>
                        <m:t>  +  </m:t>
                      </m:r>
                      <m:r>
                        <a:rPr lang="en-US" altLang="zh-TW" sz="3200" b="0" i="1" smtClean="0"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zh-TW" altLang="en-US" sz="3200" dirty="0"/>
              </a:p>
            </p:txBody>
          </p:sp>
        </mc:Choice>
        <mc:Fallback xmlns="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465DFDB3-8ED1-4577-BCB0-FB960D087A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394" y="3083264"/>
                <a:ext cx="6092456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矩形 8">
            <a:extLst>
              <a:ext uri="{FF2B5EF4-FFF2-40B4-BE49-F238E27FC236}">
                <a16:creationId xmlns:a16="http://schemas.microsoft.com/office/drawing/2014/main" id="{10FB81A9-1B7C-4F38-BFFE-75B39CFDF3B1}"/>
              </a:ext>
            </a:extLst>
          </p:cNvPr>
          <p:cNvSpPr/>
          <p:nvPr/>
        </p:nvSpPr>
        <p:spPr>
          <a:xfrm>
            <a:off x="1265953" y="3965566"/>
            <a:ext cx="20620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/>
              <a:t>Inverse filtering</a:t>
            </a:r>
            <a:endParaRPr lang="zh-TW" altLang="en-US" sz="2400" dirty="0"/>
          </a:p>
        </p:txBody>
      </p: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D25DBD2E-86B4-4547-8776-A8CAE81EE728}"/>
              </a:ext>
            </a:extLst>
          </p:cNvPr>
          <p:cNvCxnSpPr>
            <a:cxnSpLocks/>
          </p:cNvCxnSpPr>
          <p:nvPr/>
        </p:nvCxnSpPr>
        <p:spPr>
          <a:xfrm flipH="1">
            <a:off x="3268633" y="1625517"/>
            <a:ext cx="414668" cy="2803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31361A91-3B92-4877-8821-7C20DD8C029D}"/>
              </a:ext>
            </a:extLst>
          </p:cNvPr>
          <p:cNvSpPr txBox="1"/>
          <p:nvPr/>
        </p:nvSpPr>
        <p:spPr>
          <a:xfrm>
            <a:off x="3778993" y="1354654"/>
            <a:ext cx="1977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chemeClr val="accent2">
                    <a:lumMod val="75000"/>
                  </a:schemeClr>
                </a:solidFill>
              </a:rPr>
              <a:t>無模糊的影像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BCC4A7AC-7584-49DB-B022-147AE368CFC1}"/>
                  </a:ext>
                </a:extLst>
              </p:cNvPr>
              <p:cNvSpPr txBox="1"/>
              <p:nvPr/>
            </p:nvSpPr>
            <p:spPr>
              <a:xfrm>
                <a:off x="3104705" y="3824278"/>
                <a:ext cx="4635796" cy="7442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i="1" dirty="0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altLang="zh-TW" sz="20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000" i="1" dirty="0" err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altLang="zh-TW" sz="2000" i="1" dirty="0" err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000" i="1" dirty="0" err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altLang="zh-TW" sz="20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0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000" b="0" i="1" dirty="0" smtClean="0">
                              <a:latin typeface="Cambria Math" panose="02040503050406030204" pitchFamily="18" charset="0"/>
                            </a:rPr>
                            <m:t>𝐺</m:t>
                          </m:r>
                          <m:d>
                            <m:dPr>
                              <m:ctrlPr>
                                <a:rPr lang="en-US" altLang="zh-TW" sz="20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000" b="0" i="1" dirty="0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altLang="zh-TW" sz="2000" b="0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2000" b="0" i="1" dirty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  <m:r>
                            <a:rPr lang="en-US" altLang="zh-TW" sz="2000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TW" sz="2000" b="0" i="1" dirty="0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altLang="zh-TW" sz="2000" b="0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TW" sz="2000" b="0" i="1" dirty="0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altLang="zh-TW" sz="2000" b="0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000" b="0" i="1" dirty="0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altLang="zh-TW" sz="2000" b="0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zh-TW" sz="2000" b="0" i="1" dirty="0" smtClean="0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altLang="zh-TW" sz="2000" b="0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TW" sz="2000" b="0" i="1" dirty="0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altLang="zh-TW" sz="2000" b="0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000" b="0" i="1" dirty="0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altLang="zh-TW" sz="2000" b="0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BCC4A7AC-7584-49DB-B022-147AE368CF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4705" y="3824278"/>
                <a:ext cx="4635796" cy="7442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矩形 14">
            <a:extLst>
              <a:ext uri="{FF2B5EF4-FFF2-40B4-BE49-F238E27FC236}">
                <a16:creationId xmlns:a16="http://schemas.microsoft.com/office/drawing/2014/main" id="{BF0D245B-9768-4FCB-A823-98EFE1FB15E6}"/>
              </a:ext>
            </a:extLst>
          </p:cNvPr>
          <p:cNvSpPr/>
          <p:nvPr/>
        </p:nvSpPr>
        <p:spPr>
          <a:xfrm>
            <a:off x="1227608" y="5106711"/>
            <a:ext cx="213872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/>
              <a:t>Wiener filtering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08972AAE-E803-44C1-9A16-9E94AEB425BA}"/>
                  </a:ext>
                </a:extLst>
              </p:cNvPr>
              <p:cNvSpPr txBox="1"/>
              <p:nvPr/>
            </p:nvSpPr>
            <p:spPr>
              <a:xfrm>
                <a:off x="3104705" y="4971109"/>
                <a:ext cx="5902653" cy="7173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zh-TW" alt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</m:acc>
                      <m:d>
                        <m:dPr>
                          <m:ctrlPr>
                            <a:rPr lang="en-US" altLang="zh-TW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 dirty="0" err="1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altLang="zh-TW" i="1" dirty="0" err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i="1" dirty="0" err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altLang="zh-TW" i="1" dirty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TW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TW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TW" b="0" i="1" dirty="0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  <m:d>
                                <m:dPr>
                                  <m:ctrlPr>
                                    <a:rPr lang="en-US" altLang="zh-TW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b="0" i="1" dirty="0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  <m:r>
                                    <a:rPr lang="en-US" altLang="zh-TW" b="0" i="1" dirty="0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TW" b="0" i="1" dirty="0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d>
                            </m:den>
                          </m:f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f>
                            <m:fPr>
                              <m:ctrlPr>
                                <a:rPr lang="en-US" altLang="zh-TW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altLang="zh-TW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altLang="zh-TW" b="0" i="1" dirty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i="1" dirty="0">
                                          <a:latin typeface="Cambria Math" panose="02040503050406030204" pitchFamily="18" charset="0"/>
                                        </a:rPr>
                                        <m:t>𝐻</m:t>
                                      </m:r>
                                      <m:d>
                                        <m:dPr>
                                          <m:ctrlPr>
                                            <a:rPr lang="en-US" altLang="zh-TW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TW" i="1" dirty="0"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  <m:r>
                                            <a:rPr lang="en-US" altLang="zh-TW" i="1" dirty="0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altLang="zh-TW" i="1" dirty="0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US" altLang="zh-TW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sSup>
                                <m:sSupPr>
                                  <m:ctrlPr>
                                    <a:rPr lang="en-US" altLang="zh-TW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altLang="zh-TW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i="1" dirty="0">
                                          <a:latin typeface="Cambria Math" panose="02040503050406030204" pitchFamily="18" charset="0"/>
                                        </a:rPr>
                                        <m:t>𝐻</m:t>
                                      </m:r>
                                      <m:d>
                                        <m:dPr>
                                          <m:ctrlPr>
                                            <a:rPr lang="en-US" altLang="zh-TW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TW" i="1" dirty="0"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  <m:r>
                                            <a:rPr lang="en-US" altLang="zh-TW" i="1" dirty="0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altLang="zh-TW" i="1" dirty="0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US" altLang="zh-TW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TW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TW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𝐾</m:t>
                              </m:r>
                            </m:den>
                          </m:f>
                        </m:e>
                      </m:d>
                      <m:r>
                        <a:rPr lang="en-US" altLang="zh-TW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08972AAE-E803-44C1-9A16-9E94AEB425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4705" y="4971109"/>
                <a:ext cx="5902653" cy="71731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投影片編號版面配置區 17">
            <a:extLst>
              <a:ext uri="{FF2B5EF4-FFF2-40B4-BE49-F238E27FC236}">
                <a16:creationId xmlns:a16="http://schemas.microsoft.com/office/drawing/2014/main" id="{B134E5D7-EE69-484D-8BC0-2A6D0CBE8B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3F5A5-43C9-4D20-B0A3-5EB477764416}" type="slidenum">
              <a:rPr lang="zh-TW" altLang="en-US" smtClean="0"/>
              <a:t>16</a:t>
            </a:fld>
            <a:endParaRPr lang="zh-TW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2223DB8B-63CC-4D1C-A7B1-657684779FA2}"/>
              </a:ext>
            </a:extLst>
          </p:cNvPr>
          <p:cNvSpPr/>
          <p:nvPr/>
        </p:nvSpPr>
        <p:spPr>
          <a:xfrm>
            <a:off x="5589606" y="3238328"/>
            <a:ext cx="201048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(frequency domain</a:t>
            </a:r>
            <a:r>
              <a:rPr lang="en-US" altLang="zh-TW" sz="1600" dirty="0">
                <a:solidFill>
                  <a:srgbClr val="202122"/>
                </a:solidFill>
                <a:latin typeface="Arial" panose="020B0604020202020204" pitchFamily="34" charset="0"/>
              </a:rPr>
              <a:t>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944050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BDFEE54-9C56-4FC9-9DE4-99B301206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4387" y="181327"/>
            <a:ext cx="9905998" cy="1478570"/>
          </a:xfrm>
        </p:spPr>
        <p:txBody>
          <a:bodyPr>
            <a:normAutofit/>
          </a:bodyPr>
          <a:lstStyle/>
          <a:p>
            <a:r>
              <a:rPr lang="en-US" altLang="zh-TW" sz="4800" dirty="0">
                <a:effectLst/>
              </a:rPr>
              <a:t>PSF</a:t>
            </a:r>
            <a:endParaRPr lang="zh-TW" altLang="en-US" sz="4800" dirty="0">
              <a:effectLst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84CBFD16-9C6B-42FE-8193-6390C6E1E0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439" y="2447925"/>
            <a:ext cx="4048125" cy="4410075"/>
          </a:xfrm>
          <a:prstGeom prst="rect">
            <a:avLst/>
          </a:prstGeom>
        </p:spPr>
      </p:pic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83BD8894-6BF9-4B97-B1AA-8D7432E609F4}"/>
              </a:ext>
            </a:extLst>
          </p:cNvPr>
          <p:cNvCxnSpPr>
            <a:cxnSpLocks/>
          </p:cNvCxnSpPr>
          <p:nvPr/>
        </p:nvCxnSpPr>
        <p:spPr>
          <a:xfrm flipH="1">
            <a:off x="1619154" y="2447925"/>
            <a:ext cx="334758" cy="94508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C8DDEB29-7834-40D8-8FA3-0B5533C533C2}"/>
              </a:ext>
            </a:extLst>
          </p:cNvPr>
          <p:cNvCxnSpPr>
            <a:cxnSpLocks/>
          </p:cNvCxnSpPr>
          <p:nvPr/>
        </p:nvCxnSpPr>
        <p:spPr>
          <a:xfrm>
            <a:off x="3511748" y="2447925"/>
            <a:ext cx="335092" cy="80918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34DDB7BB-E08B-4924-92FE-FCA70DB91EAD}"/>
              </a:ext>
            </a:extLst>
          </p:cNvPr>
          <p:cNvSpPr txBox="1"/>
          <p:nvPr/>
        </p:nvSpPr>
        <p:spPr>
          <a:xfrm>
            <a:off x="1770665" y="1992315"/>
            <a:ext cx="23196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</a:rPr>
              <a:t>混入背景模糊部分</a:t>
            </a:r>
          </a:p>
        </p:txBody>
      </p:sp>
      <p:pic>
        <p:nvPicPr>
          <p:cNvPr id="19" name="圖片 18">
            <a:extLst>
              <a:ext uri="{FF2B5EF4-FFF2-40B4-BE49-F238E27FC236}">
                <a16:creationId xmlns:a16="http://schemas.microsoft.com/office/drawing/2014/main" id="{2D614566-43E4-4F94-A71B-E0D85658B98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851" t="8101" r="3309" b="7247"/>
          <a:stretch/>
        </p:blipFill>
        <p:spPr>
          <a:xfrm>
            <a:off x="3511748" y="55928"/>
            <a:ext cx="3674436" cy="1542373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839233D7-9B12-41BB-A294-0F438D8329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1740" y="2361647"/>
            <a:ext cx="3990975" cy="4410075"/>
          </a:xfrm>
          <a:prstGeom prst="rect">
            <a:avLst/>
          </a:prstGeom>
        </p:spPr>
      </p:pic>
      <p:sp>
        <p:nvSpPr>
          <p:cNvPr id="21" name="投影片編號版面配置區 20">
            <a:extLst>
              <a:ext uri="{FF2B5EF4-FFF2-40B4-BE49-F238E27FC236}">
                <a16:creationId xmlns:a16="http://schemas.microsoft.com/office/drawing/2014/main" id="{BEF7B4C6-A3D6-4A74-B5E4-C26803606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3F5A5-43C9-4D20-B0A3-5EB477764416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985305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1A64DD97-450A-4710-9F10-290DAEFC82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5802" y="354703"/>
            <a:ext cx="3752850" cy="295275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40B17E47-5C1B-44D8-8F65-07F13B919C2D}"/>
              </a:ext>
            </a:extLst>
          </p:cNvPr>
          <p:cNvSpPr/>
          <p:nvPr/>
        </p:nvSpPr>
        <p:spPr>
          <a:xfrm>
            <a:off x="4542183" y="2880070"/>
            <a:ext cx="576469" cy="4273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1634D5D2-C8FB-466A-AD69-F3330EA8F2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0445" y="1694208"/>
            <a:ext cx="4829175" cy="4781550"/>
          </a:xfrm>
          <a:prstGeom prst="rect">
            <a:avLst/>
          </a:prstGeom>
        </p:spPr>
      </p:pic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ACB3AC9A-3B8B-437D-92BF-BD026D0C1E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3F5A5-43C9-4D20-B0A3-5EB477764416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973392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70AB1C4-4360-4369-A350-B6E0BF405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3192"/>
            <a:ext cx="9905998" cy="1478570"/>
          </a:xfrm>
        </p:spPr>
        <p:txBody>
          <a:bodyPr/>
          <a:lstStyle/>
          <a:p>
            <a:r>
              <a:rPr lang="zh-TW" altLang="en-US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結論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8C08E68C-68F3-4585-A7F2-E7069BF7A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3F5A5-43C9-4D20-B0A3-5EB477764416}" type="slidenum">
              <a:rPr lang="zh-TW" altLang="en-US" smtClean="0"/>
              <a:t>19</a:t>
            </a:fld>
            <a:endParaRPr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032EEC02-AA2B-45E6-9A65-51B374D0FE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7363" y="1127020"/>
            <a:ext cx="2586038" cy="3134483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98A8BCDF-3839-4D30-AE7B-E2ABA508CE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7363" y="4363279"/>
            <a:ext cx="2586038" cy="1377604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ED188C4B-A1C0-4795-9A93-B5164D07577D}"/>
              </a:ext>
            </a:extLst>
          </p:cNvPr>
          <p:cNvSpPr/>
          <p:nvPr/>
        </p:nvSpPr>
        <p:spPr>
          <a:xfrm>
            <a:off x="1436799" y="5883274"/>
            <a:ext cx="32271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真實影像去模糊結果</a:t>
            </a:r>
            <a:r>
              <a:rPr lang="en-US" altLang="zh-TW" dirty="0"/>
              <a:t>(1/30 sec)</a:t>
            </a:r>
            <a:endParaRPr lang="zh-TW" altLang="en-US" dirty="0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F08DD966-25BA-411F-8B07-D1739AB320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5451" y="1127020"/>
            <a:ext cx="3045903" cy="2884014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4AE689D3-2433-4B17-B8CC-8DCC3E6538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05451" y="4182127"/>
            <a:ext cx="3045903" cy="1452117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EBA2D10A-1637-4C3B-AC73-C75A1349F9CE}"/>
              </a:ext>
            </a:extLst>
          </p:cNvPr>
          <p:cNvSpPr/>
          <p:nvPr/>
        </p:nvSpPr>
        <p:spPr>
          <a:xfrm>
            <a:off x="5391900" y="5883274"/>
            <a:ext cx="32271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真實影像去模糊結果</a:t>
            </a:r>
            <a:r>
              <a:rPr lang="en-US" altLang="zh-TW" dirty="0"/>
              <a:t>(1/15 sec)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041883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A955126-2461-489F-B532-AB87F88701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ffectLst/>
              </a:rPr>
              <a:t>Outline</a:t>
            </a:r>
            <a:endParaRPr lang="zh-TW" altLang="en-US" dirty="0">
              <a:effectLst/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E2607B81-AB0F-4F85-8B26-28954B10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3F5A5-43C9-4D20-B0A3-5EB477764416}" type="slidenum">
              <a:rPr lang="zh-TW" altLang="en-US" smtClean="0"/>
              <a:t>2</a:t>
            </a:fld>
            <a:endParaRPr lang="zh-TW" altLang="en-US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47166FBA-E618-45C8-81C6-4095E0E32BDA}"/>
              </a:ext>
            </a:extLst>
          </p:cNvPr>
          <p:cNvSpPr txBox="1"/>
          <p:nvPr/>
        </p:nvSpPr>
        <p:spPr>
          <a:xfrm>
            <a:off x="943010" y="2097088"/>
            <a:ext cx="1049134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Image deblurring 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介紹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en-US" altLang="zh-TW" sz="2400" dirty="0" err="1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Zaharescu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, M. and </a:t>
            </a:r>
            <a:r>
              <a:rPr lang="en-US" altLang="zh-TW" sz="2400" dirty="0" err="1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Boiangiu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 C.-A. (2013).</a:t>
            </a:r>
          </a:p>
          <a:p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 Image deblurring: Challenges and solutions.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r>
              <a:rPr lang="en-US" altLang="zh-TW" sz="2400" dirty="0"/>
              <a:t>2.</a:t>
            </a:r>
            <a:r>
              <a:rPr lang="zh-TW" altLang="en-US" sz="2400" dirty="0"/>
              <a:t>  對已知形狀之物體去除移動模糊 </a:t>
            </a:r>
            <a:r>
              <a:rPr lang="en-US" altLang="zh-TW" sz="2400" dirty="0"/>
              <a:t>(2009)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549393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54D4504-DC18-457F-9A82-F00364D002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Burst Deblurring: Removing Camera Shake</a:t>
            </a:r>
            <a:br>
              <a:rPr lang="en-US" altLang="zh-TW" dirty="0"/>
            </a:br>
            <a:r>
              <a:rPr lang="en-US" altLang="zh-TW" dirty="0"/>
              <a:t>Through Fourier Burst Accumulation</a:t>
            </a:r>
            <a:endParaRPr lang="zh-TW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BA43A456-BEDD-414E-AC97-AB7E3376FA5E}"/>
              </a:ext>
            </a:extLst>
          </p:cNvPr>
          <p:cNvSpPr/>
          <p:nvPr/>
        </p:nvSpPr>
        <p:spPr>
          <a:xfrm>
            <a:off x="1141413" y="1836059"/>
            <a:ext cx="857794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err="1">
                <a:solidFill>
                  <a:srgbClr val="222222"/>
                </a:solidFill>
                <a:latin typeface="Arial" panose="020B0604020202020204" pitchFamily="34" charset="0"/>
              </a:rPr>
              <a:t>Delbracio</a:t>
            </a:r>
            <a:r>
              <a:rPr lang="en-US" altLang="zh-TW" dirty="0">
                <a:solidFill>
                  <a:srgbClr val="222222"/>
                </a:solidFill>
                <a:latin typeface="Arial" panose="020B0604020202020204" pitchFamily="34" charset="0"/>
              </a:rPr>
              <a:t>, Mauricio, and Guillermo </a:t>
            </a:r>
            <a:r>
              <a:rPr lang="en-US" altLang="zh-TW" dirty="0" err="1">
                <a:solidFill>
                  <a:srgbClr val="222222"/>
                </a:solidFill>
                <a:latin typeface="Arial" panose="020B0604020202020204" pitchFamily="34" charset="0"/>
              </a:rPr>
              <a:t>Sapiro</a:t>
            </a:r>
            <a:r>
              <a:rPr lang="en-US" altLang="zh-TW" dirty="0">
                <a:solidFill>
                  <a:srgbClr val="222222"/>
                </a:solidFill>
                <a:latin typeface="Arial" panose="020B0604020202020204" pitchFamily="34" charset="0"/>
              </a:rPr>
              <a:t>(2015)</a:t>
            </a:r>
            <a:endParaRPr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4B1CABFA-A098-4930-B18B-7465E309C188}"/>
              </a:ext>
            </a:extLst>
          </p:cNvPr>
          <p:cNvSpPr txBox="1"/>
          <p:nvPr/>
        </p:nvSpPr>
        <p:spPr>
          <a:xfrm>
            <a:off x="1141413" y="2668298"/>
            <a:ext cx="80112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一張照片的模糊</a:t>
            </a:r>
            <a:r>
              <a:rPr lang="en-US" altLang="zh-TW" dirty="0"/>
              <a:t>—</a:t>
            </a:r>
            <a:r>
              <a:rPr lang="zh-TW" altLang="en-US" dirty="0"/>
              <a:t>鏡頭成像帶來的模糊</a:t>
            </a:r>
            <a:endParaRPr lang="en-US" altLang="zh-TW" dirty="0"/>
          </a:p>
          <a:p>
            <a:r>
              <a:rPr lang="zh-TW" altLang="en-US" dirty="0"/>
              <a:t>                         </a:t>
            </a:r>
            <a:r>
              <a:rPr lang="en-US" altLang="zh-TW" dirty="0"/>
              <a:t>—</a:t>
            </a:r>
            <a:r>
              <a:rPr lang="zh-TW" altLang="en-US" dirty="0"/>
              <a:t>手按拍攝鍵帶來的振動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78809E3E-8AC0-4970-8A36-1E84029592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2627" y="2314575"/>
            <a:ext cx="5381625" cy="405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2446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08D36DA-ADBE-4F8D-B368-622159E1BD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854" y="425445"/>
            <a:ext cx="9905998" cy="1478570"/>
          </a:xfrm>
        </p:spPr>
        <p:txBody>
          <a:bodyPr/>
          <a:lstStyle/>
          <a:p>
            <a:r>
              <a:rPr lang="en-US" altLang="zh-TW" dirty="0"/>
              <a:t>Method</a:t>
            </a:r>
            <a:endParaRPr lang="zh-TW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79332A20-D977-4D7B-9AC4-27987144690D}"/>
                  </a:ext>
                </a:extLst>
              </p:cNvPr>
              <p:cNvSpPr txBox="1"/>
              <p:nvPr/>
            </p:nvSpPr>
            <p:spPr>
              <a:xfrm>
                <a:off x="1081311" y="1697389"/>
                <a:ext cx="6132875" cy="40570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l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⋆</m:t>
                    </m:r>
                    <m:sSub>
                      <m:sSub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     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𝑓𝑜𝑟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   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=1,…,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endParaRPr lang="en-US" altLang="zh-TW" sz="2400" dirty="0"/>
              </a:p>
              <a:p>
                <a:pPr marL="285750" indent="-285750">
                  <a:buFont typeface="Wingdings" panose="05000000000000000000" pitchFamily="2" charset="2"/>
                  <a:buChar char="l"/>
                </a:pPr>
                <a:endParaRPr lang="en-US" altLang="zh-TW" sz="2400" dirty="0"/>
              </a:p>
              <a:p>
                <a:pPr marL="285750" indent="-285750">
                  <a:buFont typeface="Wingdings" panose="05000000000000000000" pitchFamily="2" charset="2"/>
                  <a:buChar char="l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US" altLang="zh-TW" sz="2400" b="1" dirty="0"/>
                          <m:t>x</m:t>
                        </m:r>
                      </m:e>
                    </m:d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(</m:t>
                    </m:r>
                    <m:nary>
                      <m:naryPr>
                        <m:chr m:val="∑"/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sup>
                      <m:e>
                        <m:sSub>
                          <m:sSub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400" i="1" dirty="0">
                                <a:latin typeface="Cambria Math" panose="02040503050406030204" pitchFamily="18" charset="0"/>
                              </a:rPr>
                              <m:t>𝜁</m:t>
                            </m:r>
                          </m:e>
                        </m:d>
                      </m:e>
                    </m:nary>
                    <m:r>
                      <a:rPr lang="en-US" altLang="zh-TW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TW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sz="2400" i="1" dirty="0">
                        <a:latin typeface="Cambria Math" panose="02040503050406030204" pitchFamily="18" charset="0"/>
                      </a:rPr>
                      <m:t>𝜁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))(</m:t>
                    </m:r>
                    <m:r>
                      <m:rPr>
                        <m:nor/>
                      </m:rPr>
                      <a:rPr lang="en-US" altLang="zh-TW" sz="2400" b="1" dirty="0"/>
                      <m:t>x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TW" sz="2400" dirty="0"/>
              </a:p>
              <a:p>
                <a:r>
                  <a:rPr lang="en-US" altLang="zh-TW" sz="2400" dirty="0"/>
                  <a:t>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i="1" dirty="0">
                            <a:latin typeface="Cambria Math" panose="02040503050406030204" pitchFamily="18" charset="0"/>
                          </a:rPr>
                          <m:t>𝜁</m:t>
                        </m:r>
                      </m:e>
                    </m:d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altLang="zh-TW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TW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d>
                              <m:dPr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TW" sz="2400" i="1" dirty="0">
                                    <a:latin typeface="Cambria Math" panose="02040503050406030204" pitchFamily="18" charset="0"/>
                                  </a:rPr>
                                  <m:t>𝜁</m:t>
                                </m:r>
                              </m:e>
                            </m:d>
                          </m:e>
                        </m:d>
                        <m:sSup>
                          <m:sSupPr>
                            <m:ctrlPr>
                              <a:rPr lang="en-US" altLang="zh-TW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"/>
                                <m:endChr m:val="|"/>
                                <m:ctrlPr>
                                  <a:rPr lang="en-US" altLang="zh-TW" sz="240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TW" sz="2400" i="1" dirty="0">
                                    <a:latin typeface="Cambria Math" panose="02040503050406030204" pitchFamily="18" charset="0"/>
                                  </a:rPr>
                                  <m:t>​</m:t>
                                </m:r>
                              </m:e>
                            </m:d>
                          </m:e>
                          <m:sup>
                            <m:r>
                              <a:rPr lang="en-US" altLang="zh-TW" sz="2400" b="0" i="1" dirty="0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p>
                        </m:sSup>
                      </m:num>
                      <m:den>
                        <m:nary>
                          <m:naryPr>
                            <m:chr m:val="∑"/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p>
                          <m:e>
                            <m:d>
                              <m:dPr>
                                <m:begChr m:val="|"/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TW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altLang="zh-TW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TW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d>
                                  <m:dPr>
                                    <m:ctrlP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TW" sz="2400" i="1" dirty="0">
                                        <a:latin typeface="Cambria Math" panose="02040503050406030204" pitchFamily="18" charset="0"/>
                                      </a:rPr>
                                      <m:t>𝜁</m:t>
                                    </m:r>
                                  </m:e>
                                </m:d>
                              </m:e>
                            </m:d>
                            <m:sSup>
                              <m:sSupPr>
                                <m:ctrlPr>
                                  <a:rPr lang="en-US" altLang="zh-TW" sz="2400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"/>
                                    <m:endChr m:val="|"/>
                                    <m:ctrlPr>
                                      <a:rPr lang="en-US" altLang="zh-TW" sz="24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TW" sz="2400" i="1" dirty="0">
                                        <a:latin typeface="Cambria Math" panose="02040503050406030204" pitchFamily="18" charset="0"/>
                                      </a:rPr>
                                      <m:t>​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altLang="zh-TW" sz="2400" i="1" dirty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sup>
                            </m:sSup>
                          </m:e>
                        </m:nary>
                      </m:den>
                    </m:f>
                  </m:oMath>
                </a14:m>
                <a:endParaRPr lang="en-US" altLang="zh-TW" sz="2400" dirty="0"/>
              </a:p>
              <a:p>
                <a:endParaRPr lang="en-US" altLang="zh-TW" sz="2400" i="1" dirty="0">
                  <a:latin typeface="Cambria Math" panose="02040503050406030204" pitchFamily="18" charset="0"/>
                </a:endParaRPr>
              </a:p>
              <a:p>
                <a:pPr marL="285750" indent="-285750">
                  <a:buFont typeface="Wingdings" panose="05000000000000000000" pitchFamily="2" charset="2"/>
                  <a:buChar char="l"/>
                </a:pPr>
                <a:r>
                  <a:rPr lang="en-US" altLang="zh-TW" sz="2400" dirty="0"/>
                  <a:t>Dealing with noise (images are not contaminated with noise)</a:t>
                </a:r>
                <a:endParaRPr lang="en-US" altLang="zh-TW" sz="2400" i="1" dirty="0">
                  <a:latin typeface="Cambria Math" panose="02040503050406030204" pitchFamily="18" charset="0"/>
                </a:endParaRPr>
              </a:p>
              <a:p>
                <a:r>
                  <a:rPr lang="en-US" altLang="zh-TW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TW" sz="2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400" i="1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p>
                          <m:sSupPr>
                            <m:ctrlPr>
                              <a:rPr lang="en-US" altLang="zh-TW" sz="24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"/>
                                <m:endChr m:val="|"/>
                                <m:ctrlPr>
                                  <a:rPr lang="en-US" altLang="zh-TW" sz="2400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TW" sz="2400" i="1" dirty="0">
                                    <a:latin typeface="Cambria Math" panose="02040503050406030204" pitchFamily="18" charset="0"/>
                                  </a:rPr>
                                  <m:t>​</m:t>
                                </m:r>
                              </m:e>
                            </m:d>
                          </m:e>
                          <m:sup>
                            <m:r>
                              <a:rPr lang="en-US" altLang="zh-TW" sz="2400" i="1" dirty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p>
                        </m:sSup>
                      </m:num>
                      <m:den>
                        <m:nary>
                          <m:naryPr>
                            <m:chr m:val="∑"/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p>
                          <m:e>
                            <m: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altLang="zh-TW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en-US" altLang="zh-TW" sz="2400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"/>
                                    <m:endChr m:val="|"/>
                                    <m:ctrlPr>
                                      <a:rPr lang="en-US" altLang="zh-TW" sz="24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TW" sz="2400" i="1" dirty="0">
                                        <a:latin typeface="Cambria Math" panose="02040503050406030204" pitchFamily="18" charset="0"/>
                                      </a:rPr>
                                      <m:t>​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altLang="zh-TW" sz="2400" i="1" dirty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sup>
                            </m:sSup>
                          </m:e>
                        </m:nary>
                      </m:den>
                    </m:f>
                    <m:r>
                      <a:rPr lang="en-US" altLang="zh-TW" sz="2400" i="1" dirty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TW" sz="24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p>
                          <m:sSupPr>
                            <m:ctrlPr>
                              <a:rPr lang="en-US" altLang="zh-TW" sz="24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dirty="0" smtClean="0">
                                <a:latin typeface="Cambria Math" panose="02040503050406030204" pitchFamily="18" charset="0"/>
                              </a:rPr>
                              <m:t>⋅</m:t>
                            </m:r>
                            <m:acc>
                              <m:accPr>
                                <m:chr m:val="̂"/>
                                <m:ctrlPr>
                                  <a:rPr lang="en-US" altLang="zh-TW" sz="24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TW" sz="2400" b="0" i="1" dirty="0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acc>
                            <m:d>
                              <m:dPr>
                                <m:begChr m:val=""/>
                                <m:endChr m:val="|"/>
                                <m:ctrlPr>
                                  <a:rPr lang="en-US" altLang="zh-TW" sz="2400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TW" sz="2400" i="1" dirty="0">
                                    <a:latin typeface="Cambria Math" panose="02040503050406030204" pitchFamily="18" charset="0"/>
                                  </a:rPr>
                                  <m:t>​</m:t>
                                </m:r>
                              </m:e>
                            </m:d>
                          </m:e>
                          <m:sup>
                            <m:r>
                              <a:rPr lang="en-US" altLang="zh-TW" sz="2400" i="1" dirty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p>
                        </m:sSup>
                      </m:num>
                      <m:den>
                        <m:nary>
                          <m:naryPr>
                            <m:chr m:val="∑"/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p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altLang="zh-TW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en-US" altLang="zh-TW" sz="2400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sz="2400" i="1" dirty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altLang="zh-TW" sz="24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TW" sz="2400" i="1" dirty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</m:acc>
                                <m:d>
                                  <m:dPr>
                                    <m:begChr m:val=""/>
                                    <m:endChr m:val="|"/>
                                    <m:ctrlPr>
                                      <a:rPr lang="en-US" altLang="zh-TW" sz="24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TW" sz="2400" i="1" dirty="0">
                                        <a:latin typeface="Cambria Math" panose="02040503050406030204" pitchFamily="18" charset="0"/>
                                      </a:rPr>
                                      <m:t>​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altLang="zh-TW" sz="2400" i="1" dirty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sup>
                            </m:sSup>
                          </m:e>
                        </m:nary>
                      </m:den>
                    </m:f>
                    <m:r>
                      <a:rPr lang="en-US" altLang="zh-TW" sz="2400" b="0" i="1" dirty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TW" sz="24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24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p>
                          <m:sSupPr>
                            <m:ctrlPr>
                              <a:rPr lang="en-US" altLang="zh-TW" sz="24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"/>
                                <m:endChr m:val="|"/>
                                <m:ctrlPr>
                                  <a:rPr lang="en-US" altLang="zh-TW" sz="2400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TW" sz="2400" i="1" dirty="0">
                                    <a:latin typeface="Cambria Math" panose="02040503050406030204" pitchFamily="18" charset="0"/>
                                  </a:rPr>
                                  <m:t>​</m:t>
                                </m:r>
                              </m:e>
                            </m:d>
                          </m:e>
                          <m:sup>
                            <m:r>
                              <a:rPr lang="en-US" altLang="zh-TW" sz="2400" i="1" dirty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p>
                        </m:sSup>
                      </m:num>
                      <m:den>
                        <m:nary>
                          <m:naryPr>
                            <m:chr m:val="∑"/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p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altLang="zh-TW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en-US" altLang="zh-TW" sz="2400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"/>
                                    <m:endChr m:val="|"/>
                                    <m:ctrlPr>
                                      <a:rPr lang="en-US" altLang="zh-TW" sz="24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TW" sz="2400" i="1" dirty="0">
                                        <a:latin typeface="Cambria Math" panose="02040503050406030204" pitchFamily="18" charset="0"/>
                                      </a:rPr>
                                      <m:t>​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altLang="zh-TW" sz="2400" i="1" dirty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sup>
                            </m:sSup>
                          </m:e>
                        </m:nary>
                      </m:den>
                    </m:f>
                  </m:oMath>
                </a14:m>
                <a:endParaRPr lang="en-US" altLang="zh-TW" sz="2400" dirty="0"/>
              </a:p>
              <a:p>
                <a:endParaRPr lang="zh-TW" altLang="en-US" dirty="0"/>
              </a:p>
            </p:txBody>
          </p:sp>
        </mc:Choice>
        <mc:Fallback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79332A20-D977-4D7B-9AC4-2798714469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1311" y="1697389"/>
                <a:ext cx="6132875" cy="4057073"/>
              </a:xfrm>
              <a:prstGeom prst="rect">
                <a:avLst/>
              </a:prstGeom>
              <a:blipFill>
                <a:blip r:embed="rId3"/>
                <a:stretch>
                  <a:fillRect l="-1292" t="-75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185C7D95-6F0E-4CB5-B66B-BCC8D1C1984D}"/>
                  </a:ext>
                </a:extLst>
              </p:cNvPr>
              <p:cNvSpPr/>
              <p:nvPr/>
            </p:nvSpPr>
            <p:spPr>
              <a:xfrm>
                <a:off x="7587496" y="1164730"/>
                <a:ext cx="317535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TW" dirty="0"/>
                  <a:t>- </a:t>
                </a:r>
                <a14:m>
                  <m:oMath xmlns:m="http://schemas.openxmlformats.org/officeDocument/2006/math"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altLang="zh-TW" dirty="0"/>
                  <a:t> denote the Fourier Transform</a:t>
                </a:r>
                <a:endParaRPr lang="zh-TW" altLang="en-US" dirty="0"/>
              </a:p>
            </p:txBody>
          </p:sp>
        </mc:Choice>
        <mc:Fallback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185C7D95-6F0E-4CB5-B66B-BCC8D1C198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7496" y="1164730"/>
                <a:ext cx="3175356" cy="369332"/>
              </a:xfrm>
              <a:prstGeom prst="rect">
                <a:avLst/>
              </a:prstGeom>
              <a:blipFill>
                <a:blip r:embed="rId4"/>
                <a:stretch>
                  <a:fillRect l="-1727" t="-8197" r="-960" b="-2459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3EC0B570-8E25-4A2E-9A63-13670AAF80E8}"/>
                  </a:ext>
                </a:extLst>
              </p:cNvPr>
              <p:cNvSpPr/>
              <p:nvPr/>
            </p:nvSpPr>
            <p:spPr>
              <a:xfrm>
                <a:off x="7587495" y="2358573"/>
                <a:ext cx="3357137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TW" dirty="0"/>
                  <a:t>- </a:t>
                </a:r>
                <a14:m>
                  <m:oMath xmlns:m="http://schemas.openxmlformats.org/officeDocument/2006/math"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𝜁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b="0" i="0" dirty="0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altLang="zh-TW" dirty="0"/>
                  <a:t>the Fourier domain is indexed </a:t>
                </a:r>
              </a:p>
              <a:p>
                <a:r>
                  <a:rPr lang="en-US" altLang="zh-TW" dirty="0"/>
                  <a:t>    by the 2D frequency. </a:t>
                </a:r>
                <a:endParaRPr lang="zh-TW" altLang="en-US" dirty="0"/>
              </a:p>
              <a:p>
                <a:endParaRPr lang="zh-TW" altLang="en-US" dirty="0"/>
              </a:p>
            </p:txBody>
          </p:sp>
        </mc:Choice>
        <mc:Fallback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3EC0B570-8E25-4A2E-9A63-13670AAF80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7495" y="2358573"/>
                <a:ext cx="3357137" cy="923330"/>
              </a:xfrm>
              <a:prstGeom prst="rect">
                <a:avLst/>
              </a:prstGeom>
              <a:blipFill>
                <a:blip r:embed="rId5"/>
                <a:stretch>
                  <a:fillRect l="-1636" t="-3974" r="-54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811518AF-735A-4071-B8B0-1DD19DDD3F7A}"/>
                  </a:ext>
                </a:extLst>
              </p:cNvPr>
              <p:cNvSpPr/>
              <p:nvPr/>
            </p:nvSpPr>
            <p:spPr>
              <a:xfrm>
                <a:off x="7587496" y="1785176"/>
                <a:ext cx="3730445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TW" dirty="0"/>
                  <a:t>-</a:t>
                </a:r>
                <a:r>
                  <a:rPr lang="en-US" altLang="zh-TW" b="1" dirty="0"/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TW" b="1" i="0" dirty="0" smtClean="0"/>
                      <m:t>x</m:t>
                    </m:r>
                  </m:oMath>
                </a14:m>
                <a:r>
                  <a:rPr lang="en-US" altLang="zh-TW" dirty="0"/>
                  <a:t> : images in a regular grid indexed </a:t>
                </a:r>
              </a:p>
              <a:p>
                <a:r>
                  <a:rPr lang="en-US" altLang="zh-TW" dirty="0"/>
                  <a:t>    by the 2D position</a:t>
                </a:r>
              </a:p>
            </p:txBody>
          </p:sp>
        </mc:Choice>
        <mc:Fallback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811518AF-735A-4071-B8B0-1DD19DDD3F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7496" y="1785176"/>
                <a:ext cx="3730445" cy="646331"/>
              </a:xfrm>
              <a:prstGeom prst="rect">
                <a:avLst/>
              </a:prstGeom>
              <a:blipFill>
                <a:blip r:embed="rId6"/>
                <a:stretch>
                  <a:fillRect l="-1471" t="-5660" r="-327" b="-1415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DEDD9B77-0C34-46A5-BC9A-446C4D8BD233}"/>
                  </a:ext>
                </a:extLst>
              </p:cNvPr>
              <p:cNvSpPr/>
              <p:nvPr/>
            </p:nvSpPr>
            <p:spPr>
              <a:xfrm>
                <a:off x="7587496" y="1469561"/>
                <a:ext cx="3896259" cy="3841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TW" dirty="0"/>
                  <a:t>-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acc>
                  </m:oMath>
                </a14:m>
                <a:r>
                  <a:rPr lang="en-US" altLang="zh-TW" dirty="0"/>
                  <a:t> the Fourier Transform of the kernel </a:t>
                </a:r>
                <a14:m>
                  <m:oMath xmlns:m="http://schemas.openxmlformats.org/officeDocument/2006/math"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zh-TW" altLang="en-US" dirty="0"/>
              </a:p>
            </p:txBody>
          </p:sp>
        </mc:Choice>
        <mc:Fallback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DEDD9B77-0C34-46A5-BC9A-446C4D8BD2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7496" y="1469561"/>
                <a:ext cx="3896259" cy="384144"/>
              </a:xfrm>
              <a:prstGeom prst="rect">
                <a:avLst/>
              </a:prstGeom>
              <a:blipFill>
                <a:blip r:embed="rId7"/>
                <a:stretch>
                  <a:fillRect l="-1408" t="-3175" b="-2539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57364845-0347-443C-B8AF-B9BE45ED8667}"/>
                  </a:ext>
                </a:extLst>
              </p:cNvPr>
              <p:cNvSpPr/>
              <p:nvPr/>
            </p:nvSpPr>
            <p:spPr>
              <a:xfrm>
                <a:off x="7514145" y="2958737"/>
                <a:ext cx="3803796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TW" dirty="0"/>
                  <a:t>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TW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TW" dirty="0"/>
                  <a:t>  is the Fourier Transform of the         individual burst image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TW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TW" dirty="0"/>
                  <a:t> .</a:t>
                </a:r>
                <a:endParaRPr lang="zh-TW" altLang="en-US" dirty="0"/>
              </a:p>
            </p:txBody>
          </p:sp>
        </mc:Choice>
        <mc:Fallback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57364845-0347-443C-B8AF-B9BE45ED86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4145" y="2958737"/>
                <a:ext cx="3803796" cy="646331"/>
              </a:xfrm>
              <a:prstGeom prst="rect">
                <a:avLst/>
              </a:prstGeom>
              <a:blipFill>
                <a:blip r:embed="rId8"/>
                <a:stretch>
                  <a:fillRect l="-1442" t="-4717" r="-4487" b="-1415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973147F6-7F38-42BF-BB9E-16576125734B}"/>
                  </a:ext>
                </a:extLst>
              </p:cNvPr>
              <p:cNvSpPr/>
              <p:nvPr/>
            </p:nvSpPr>
            <p:spPr>
              <a:xfrm>
                <a:off x="7535244" y="3624467"/>
                <a:ext cx="4367927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285750" indent="-285750"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altLang="zh-TW" dirty="0"/>
                  <a:t> : the photographer takes a sequence of </a:t>
                </a:r>
              </a:p>
              <a:p>
                <a:r>
                  <a:rPr lang="zh-TW" altLang="en-US" dirty="0"/>
                  <a:t>          </a:t>
                </a:r>
                <a14:m>
                  <m:oMath xmlns:m="http://schemas.openxmlformats.org/officeDocument/2006/math"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altLang="zh-TW" dirty="0"/>
                  <a:t> images of the same scene  </a:t>
                </a:r>
                <a:endParaRPr lang="zh-TW" altLang="en-US" dirty="0"/>
              </a:p>
            </p:txBody>
          </p:sp>
        </mc:Choice>
        <mc:Fallback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973147F6-7F38-42BF-BB9E-1657612573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5244" y="3624467"/>
                <a:ext cx="4367927" cy="646331"/>
              </a:xfrm>
              <a:prstGeom prst="rect">
                <a:avLst/>
              </a:prstGeom>
              <a:blipFill>
                <a:blip r:embed="rId9"/>
                <a:stretch>
                  <a:fillRect l="-976" t="-5660" r="-279" b="-1415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245AF70F-7CC1-4436-8353-F878D488F394}"/>
                  </a:ext>
                </a:extLst>
              </p:cNvPr>
              <p:cNvSpPr/>
              <p:nvPr/>
            </p:nvSpPr>
            <p:spPr>
              <a:xfrm>
                <a:off x="6096000" y="5377524"/>
                <a:ext cx="6096000" cy="1243161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r>
                  <a:rPr lang="en-US" altLang="zh-TW" dirty="0"/>
                  <a:t>-Let us assume, without loss of generality, that the </a:t>
                </a:r>
                <a:r>
                  <a:rPr lang="en-US" altLang="zh-TW" dirty="0">
                    <a:solidFill>
                      <a:srgbClr val="FF0000"/>
                    </a:solidFill>
                  </a:rPr>
                  <a:t>kernel</a:t>
                </a:r>
                <a:r>
                  <a:rPr lang="en-US" altLang="zh-TW" dirty="0"/>
                  <a:t> </a:t>
                </a:r>
                <a14:m>
                  <m:oMath xmlns:m="http://schemas.openxmlformats.org/officeDocument/2006/math">
                    <m:r>
                      <a:rPr lang="en-US" altLang="zh-TW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zh-TW" dirty="0">
                    <a:solidFill>
                      <a:srgbClr val="FF0000"/>
                    </a:solidFill>
                  </a:rPr>
                  <a:t> due to camera shake is normalized </a:t>
                </a:r>
                <a:r>
                  <a:rPr lang="en-US" altLang="zh-TW" dirty="0"/>
                  <a:t>such that </a:t>
                </a:r>
                <a14:m>
                  <m:oMath xmlns:m="http://schemas.openxmlformats.org/officeDocument/2006/math"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US" altLang="zh-TW" b="1" dirty="0"/>
                          <m:t>x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m:rPr>
                        <m:nor/>
                      </m:rPr>
                      <a:rPr lang="en-US" altLang="zh-TW" b="1" dirty="0"/>
                      <m:t>x</m:t>
                    </m:r>
                  </m:oMath>
                </a14:m>
                <a:r>
                  <a:rPr lang="en-US" altLang="zh-TW" dirty="0"/>
                  <a:t>. The blurring kernel is nonnegative since the integration of incoherent light is always nonnegative.</a:t>
                </a:r>
                <a:endParaRPr lang="zh-TW" altLang="en-US" dirty="0"/>
              </a:p>
            </p:txBody>
          </p:sp>
        </mc:Choice>
        <mc:Fallback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245AF70F-7CC1-4436-8353-F878D488F3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5377524"/>
                <a:ext cx="6096000" cy="1243161"/>
              </a:xfrm>
              <a:prstGeom prst="rect">
                <a:avLst/>
              </a:prstGeom>
              <a:blipFill>
                <a:blip r:embed="rId10"/>
                <a:stretch>
                  <a:fillRect l="-800" t="-22059" r="-1800" b="-1911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068305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A4ED5051-F9F5-4395-9F0B-CB7B13E975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60" t="1275" r="160" b="49607"/>
          <a:stretch/>
        </p:blipFill>
        <p:spPr>
          <a:xfrm>
            <a:off x="2683873" y="1681978"/>
            <a:ext cx="5448300" cy="3186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8737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E5A2B368-0EA5-409A-B2BB-D310270496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1294" y="0"/>
            <a:ext cx="59668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4731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89EAAAF-2F3D-45DC-9165-A29D9C4FF8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-147026"/>
            <a:ext cx="9905998" cy="1478570"/>
          </a:xfrm>
        </p:spPr>
        <p:txBody>
          <a:bodyPr/>
          <a:lstStyle/>
          <a:p>
            <a:r>
              <a:rPr lang="en-US" altLang="zh-TW" dirty="0">
                <a:effectLst/>
              </a:rPr>
              <a:t>reference</a:t>
            </a:r>
            <a:endParaRPr lang="zh-TW" altLang="en-US" dirty="0">
              <a:effectLst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742E8CD-1EDE-49BC-95D6-FFC95EE6B5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5720" y="1044465"/>
            <a:ext cx="9905999" cy="3541714"/>
          </a:xfrm>
        </p:spPr>
        <p:txBody>
          <a:bodyPr/>
          <a:lstStyle/>
          <a:p>
            <a:pPr marL="0" indent="0">
              <a:buNone/>
            </a:pPr>
            <a:r>
              <a:rPr lang="en-US" altLang="zh-TW" sz="16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1.</a:t>
            </a:r>
            <a:r>
              <a:rPr lang="zh-TW" altLang="en-US" sz="16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lang="en-US" altLang="zh-TW" sz="1600" dirty="0" err="1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Zaharescu</a:t>
            </a:r>
            <a:r>
              <a:rPr lang="en-US" altLang="zh-TW" sz="16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, M. and </a:t>
            </a:r>
            <a:r>
              <a:rPr lang="en-US" altLang="zh-TW" sz="1600" dirty="0" err="1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Boiangiu</a:t>
            </a:r>
            <a:r>
              <a:rPr lang="en-US" altLang="zh-TW" sz="16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 C.-A. (2013). Image deblurring: Challenges and solutions. </a:t>
            </a:r>
            <a:r>
              <a:rPr lang="en-US" altLang="zh-TW" sz="1600" i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image</a:t>
            </a:r>
            <a:r>
              <a:rPr lang="en-US" altLang="zh-TW" sz="16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 </a:t>
            </a:r>
            <a:r>
              <a:rPr lang="en-US" altLang="zh-TW" sz="1600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9,</a:t>
            </a:r>
            <a:r>
              <a:rPr lang="en-US" altLang="zh-TW" sz="16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 10.</a:t>
            </a:r>
          </a:p>
          <a:p>
            <a:pPr marL="0" indent="0">
              <a:buNone/>
            </a:pPr>
            <a:r>
              <a:rPr lang="en-US" altLang="zh-TW" sz="16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2.</a:t>
            </a:r>
            <a:r>
              <a:rPr lang="zh-TW" altLang="en-US" sz="16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endParaRPr lang="en-US" altLang="zh-TW" sz="160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altLang="zh-TW" sz="16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3.</a:t>
            </a:r>
            <a:r>
              <a:rPr lang="zh-TW" altLang="en-US" sz="16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  </a:t>
            </a:r>
            <a:r>
              <a:rPr lang="en-US" altLang="zh-TW" sz="16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https://github.com/subeeshvasu/Awesome-Deblurring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F926BE4-8DBB-4422-AC38-65C3E22F9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3F5A5-43C9-4D20-B0A3-5EB477764416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116588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A5B8065-35FD-4909-BE76-58D8D65EC4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0924" y="149902"/>
            <a:ext cx="9905998" cy="1478570"/>
          </a:xfrm>
        </p:spPr>
        <p:txBody>
          <a:bodyPr>
            <a:normAutofit/>
          </a:bodyPr>
          <a:lstStyle/>
          <a:p>
            <a:r>
              <a:rPr lang="en-US" altLang="zh-TW" sz="4400" dirty="0"/>
              <a:t>Image </a:t>
            </a:r>
            <a:r>
              <a:rPr lang="en-US" altLang="zh-TW" sz="4400" dirty="0">
                <a:effectLst/>
              </a:rPr>
              <a:t>Deblurring</a:t>
            </a:r>
            <a:endParaRPr lang="zh-TW" altLang="en-US" sz="4400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2A4AF2A7-2448-4317-B537-744B68CAC8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895" y="1281227"/>
            <a:ext cx="1865771" cy="1828003"/>
          </a:xfrm>
          <a:prstGeom prst="rect">
            <a:avLst/>
          </a:prstGeom>
        </p:spPr>
      </p:pic>
      <p:sp>
        <p:nvSpPr>
          <p:cNvPr id="11" name="投影片編號版面配置區 10">
            <a:extLst>
              <a:ext uri="{FF2B5EF4-FFF2-40B4-BE49-F238E27FC236}">
                <a16:creationId xmlns:a16="http://schemas.microsoft.com/office/drawing/2014/main" id="{72A678EB-571D-4889-8536-59CF6773FE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77910" y="6019523"/>
            <a:ext cx="771089" cy="365125"/>
          </a:xfrm>
        </p:spPr>
        <p:txBody>
          <a:bodyPr/>
          <a:lstStyle/>
          <a:p>
            <a:fld id="{7C73F5A5-43C9-4D20-B0A3-5EB477764416}" type="slidenum">
              <a:rPr lang="zh-TW" altLang="en-US" smtClean="0"/>
              <a:t>3</a:t>
            </a:fld>
            <a:endParaRPr lang="zh-TW" altLang="en-US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4D8F216C-2979-4535-8134-BD03C5993E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044" y="3415451"/>
            <a:ext cx="4829244" cy="1264277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B46C9451-5AE2-471C-94DD-61C0FFADFA7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50215"/>
          <a:stretch/>
        </p:blipFill>
        <p:spPr>
          <a:xfrm>
            <a:off x="3023130" y="1229236"/>
            <a:ext cx="1759645" cy="1931983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006C9318-A05F-455A-833A-0F6BBED2BA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76943" y="4760901"/>
            <a:ext cx="5774474" cy="2056182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38CFD23A-4F92-433D-A718-3962FED5A7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91113" y="2414587"/>
            <a:ext cx="2810960" cy="2028825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510DEF9A-8A98-4597-8D60-5B35F4FDA6C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98507" y="2526501"/>
            <a:ext cx="2200598" cy="2117724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E23BE6D4-B252-4156-ADFE-83375253F6E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91113" y="129021"/>
            <a:ext cx="3008915" cy="1952625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A9292A08-2027-4F0C-B0DE-E2C2D52F6FF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966537" y="0"/>
            <a:ext cx="2464539" cy="2409825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0CBCF3D1-B71D-4095-96CF-92806B9E7A1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28985" y="4743450"/>
            <a:ext cx="3552825" cy="211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9609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58DAC14-F140-446B-8DD0-B578865B7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ffectLst/>
              </a:rPr>
              <a:t>Deconvolution</a:t>
            </a:r>
            <a:endParaRPr lang="zh-TW" altLang="en-US" dirty="0">
              <a:effectLst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A4C65928-85CB-4155-8F94-F7F9281C6A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1949" y="2376487"/>
            <a:ext cx="2096769" cy="21050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1A82E945-4A27-40FA-A19B-03DA61636202}"/>
                  </a:ext>
                </a:extLst>
              </p:cNvPr>
              <p:cNvSpPr txBox="1"/>
              <p:nvPr/>
            </p:nvSpPr>
            <p:spPr>
              <a:xfrm>
                <a:off x="7086155" y="3059668"/>
                <a:ext cx="1370394" cy="7386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4800" b="0" i="1" smtClean="0">
                          <a:latin typeface="Cambria Math" panose="02040503050406030204" pitchFamily="18" charset="0"/>
                        </a:rPr>
                        <m:t>⊗</m:t>
                      </m:r>
                    </m:oMath>
                  </m:oMathPara>
                </a14:m>
                <a:endParaRPr lang="zh-TW" altLang="en-US" sz="4800" dirty="0"/>
              </a:p>
            </p:txBody>
          </p:sp>
        </mc:Choice>
        <mc:Fallback xmlns="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1A82E945-4A27-40FA-A19B-03DA616362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6155" y="3059668"/>
                <a:ext cx="1370394" cy="7386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圖片 4">
            <a:extLst>
              <a:ext uri="{FF2B5EF4-FFF2-40B4-BE49-F238E27FC236}">
                <a16:creationId xmlns:a16="http://schemas.microsoft.com/office/drawing/2014/main" id="{F1A534BB-3034-44DD-BF48-4D49D186F6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1742" y="2376487"/>
            <a:ext cx="2129886" cy="2105024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9B685A06-BEDB-444F-BB7B-88466E23DD83}"/>
              </a:ext>
            </a:extLst>
          </p:cNvPr>
          <p:cNvSpPr txBox="1"/>
          <p:nvPr/>
        </p:nvSpPr>
        <p:spPr>
          <a:xfrm>
            <a:off x="3723227" y="3127801"/>
            <a:ext cx="13335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800" dirty="0"/>
              <a:t>=</a:t>
            </a:r>
            <a:endParaRPr lang="zh-TW" altLang="en-US" sz="4800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21458FAA-4A67-48F4-9DD1-97A3E224B0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2645" y="2388761"/>
            <a:ext cx="2117724" cy="2117724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70C8BC7B-1F64-4323-A053-A393E0BDF624}"/>
              </a:ext>
            </a:extLst>
          </p:cNvPr>
          <p:cNvSpPr/>
          <p:nvPr/>
        </p:nvSpPr>
        <p:spPr>
          <a:xfrm>
            <a:off x="9106335" y="4760911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000" dirty="0"/>
              <a:t>理想影像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2D371B7F-D84A-4E70-A493-787CC8D88D22}"/>
              </a:ext>
            </a:extLst>
          </p:cNvPr>
          <p:cNvSpPr/>
          <p:nvPr/>
        </p:nvSpPr>
        <p:spPr>
          <a:xfrm>
            <a:off x="1594159" y="4798158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000" dirty="0"/>
              <a:t>實際影像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6DB31A4E-8254-4BAD-9F29-C4EDA882B720}"/>
              </a:ext>
            </a:extLst>
          </p:cNvPr>
          <p:cNvSpPr/>
          <p:nvPr/>
        </p:nvSpPr>
        <p:spPr>
          <a:xfrm>
            <a:off x="4460807" y="4798158"/>
            <a:ext cx="298946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dirty="0">
                <a:solidFill>
                  <a:srgbClr val="333333"/>
                </a:solidFill>
                <a:latin typeface="Libre Franklin"/>
              </a:rPr>
              <a:t>PSF (point spread function)</a:t>
            </a:r>
            <a:endParaRPr lang="zh-TW" altLang="en-US" sz="2000" dirty="0"/>
          </a:p>
        </p:txBody>
      </p:sp>
      <p:sp>
        <p:nvSpPr>
          <p:cNvPr id="8" name="投影片編號版面配置區 7">
            <a:extLst>
              <a:ext uri="{FF2B5EF4-FFF2-40B4-BE49-F238E27FC236}">
                <a16:creationId xmlns:a16="http://schemas.microsoft.com/office/drawing/2014/main" id="{CFC317E2-DC02-4251-8CB4-17FBFEE8AE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3F5A5-43C9-4D20-B0A3-5EB477764416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638959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BC7C5B9-B3D9-487F-A667-60A9A0674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ffectLst/>
              </a:rPr>
              <a:t>Deblurring Method</a:t>
            </a:r>
            <a:endParaRPr lang="zh-TW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1DE539B8-C307-402F-866B-8C132533DDFA}"/>
                  </a:ext>
                </a:extLst>
              </p:cNvPr>
              <p:cNvSpPr txBox="1"/>
              <p:nvPr/>
            </p:nvSpPr>
            <p:spPr>
              <a:xfrm>
                <a:off x="1362577" y="2012507"/>
                <a:ext cx="8366481" cy="43576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AutoNum type="arabicPeriod"/>
                </a:pPr>
                <a:r>
                  <a:rPr lang="en-US" altLang="zh-TW" b="1" dirty="0"/>
                  <a:t>The Naive Method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TW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1" i="1" smtClean="0">
                              <a:latin typeface="Cambria Math" panose="02040503050406030204" pitchFamily="18" charset="0"/>
                            </a:rPr>
                            <m:t>𝑪</m:t>
                          </m:r>
                          <m:r>
                            <a:rPr lang="en-US" altLang="zh-TW" b="1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altLang="zh-TW" b="1" i="1" smtClean="0">
                              <a:latin typeface="Cambria Math" panose="02040503050406030204" pitchFamily="18" charset="0"/>
                            </a:rPr>
                            <m:t>𝑷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zh-TW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altLang="zh-TW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b="1" i="1" smtClean="0">
                          <a:latin typeface="Cambria Math" panose="02040503050406030204" pitchFamily="18" charset="0"/>
                        </a:rPr>
                        <m:t>𝑵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altLang="zh-TW" b="1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altLang="zh-TW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altLang="zh-TW" b="1" i="1" smtClean="0">
                              <a:latin typeface="Cambria Math" panose="02040503050406030204" pitchFamily="18" charset="0"/>
                            </a:rPr>
                            <m:t>=−∞</m:t>
                          </m:r>
                        </m:sub>
                        <m:sup>
                          <m:r>
                            <a:rPr lang="en-US" altLang="zh-TW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altLang="zh-TW" b="1" i="1" smtClean="0">
                              <a:latin typeface="Cambria Math" panose="02040503050406030204" pitchFamily="18" charset="0"/>
                            </a:rPr>
                            <m:t>𝑪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zh-TW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b="1" i="1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e>
                          </m:d>
                          <m:r>
                            <a:rPr lang="en-US" altLang="zh-TW" b="1" i="1" smtClean="0">
                              <a:latin typeface="Cambria Math" panose="02040503050406030204" pitchFamily="18" charset="0"/>
                            </a:rPr>
                            <m:t>𝑷</m:t>
                          </m:r>
                          <m:r>
                            <a:rPr lang="en-US" altLang="zh-TW" b="1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altLang="zh-TW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altLang="zh-TW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TW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altLang="zh-TW" b="1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nary>
                    </m:oMath>
                  </m:oMathPara>
                </a14:m>
                <a:endParaRPr lang="en-US" altLang="zh-TW" b="1" dirty="0"/>
              </a:p>
              <a:p>
                <a:pPr marL="342900" indent="-342900">
                  <a:buAutoNum type="arabicPeriod" startAt="2"/>
                </a:pPr>
                <a:r>
                  <a:rPr lang="en-US" altLang="zh-TW" b="1" dirty="0"/>
                  <a:t>Richardson-Lucy deconvolution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1" i="1" smtClean="0">
                              <a:latin typeface="Cambria Math" panose="02040503050406030204" pitchFamily="18" charset="0"/>
                            </a:rPr>
                            <m:t>𝑩</m:t>
                          </m:r>
                        </m:e>
                        <m:sub>
                          <m:r>
                            <a:rPr lang="en-US" altLang="zh-TW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</m:sSub>
                      <m:r>
                        <a:rPr lang="en-US" altLang="zh-TW" b="1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TW" b="1" i="1" smtClean="0">
                              <a:latin typeface="Cambria Math" panose="02040503050406030204" pitchFamily="18" charset="0"/>
                            </a:rPr>
                            <m:t>𝒋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TW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1" i="1" smtClean="0">
                                  <a:latin typeface="Cambria Math" panose="02040503050406030204" pitchFamily="18" charset="0"/>
                                </a:rPr>
                                <m:t>𝑷</m:t>
                              </m:r>
                            </m:e>
                            <m:sub>
                              <m:r>
                                <a:rPr lang="en-US" altLang="zh-TW" b="1" i="1" smtClean="0">
                                  <a:latin typeface="Cambria Math" panose="02040503050406030204" pitchFamily="18" charset="0"/>
                                </a:rPr>
                                <m:t>𝒌𝒋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TW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1" i="1" smtClean="0"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e>
                            <m:sub>
                              <m:r>
                                <a:rPr lang="en-US" altLang="zh-TW" b="1" i="1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altLang="zh-TW" b="1" dirty="0"/>
              </a:p>
              <a:p>
                <a:pPr marL="342900" indent="-342900">
                  <a:buAutoNum type="arabicPeriod" startAt="3"/>
                </a:pPr>
                <a:r>
                  <a:rPr lang="en-US" altLang="zh-TW" b="1" dirty="0"/>
                  <a:t>Inverse Filtering </a:t>
                </a:r>
                <a:endParaRPr lang="en-US" altLang="zh-TW" b="1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1" i="1" smtClean="0">
                          <a:latin typeface="Cambria Math" panose="02040503050406030204" pitchFamily="18" charset="0"/>
                        </a:rPr>
                        <m:t>𝒄</m:t>
                      </m:r>
                      <m:r>
                        <a:rPr lang="en-US" altLang="zh-TW" b="1" i="1" smtClean="0"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altLang="zh-TW" b="1" i="1" smtClean="0"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en-US" altLang="zh-TW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TW" b="1" i="1" smtClean="0"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altLang="zh-TW" b="1" i="1" smtClean="0">
                          <a:latin typeface="Cambria Math" panose="02040503050406030204" pitchFamily="18" charset="0"/>
                        </a:rPr>
                        <m:t>)/</m:t>
                      </m:r>
                      <m:r>
                        <a:rPr lang="en-US" altLang="zh-TW" b="1" i="1" smtClean="0">
                          <a:latin typeface="Cambria Math" panose="02040503050406030204" pitchFamily="18" charset="0"/>
                        </a:rPr>
                        <m:t>𝒑</m:t>
                      </m:r>
                    </m:oMath>
                  </m:oMathPara>
                </a14:m>
                <a:endParaRPr lang="en-US" altLang="zh-TW" b="1" dirty="0"/>
              </a:p>
              <a:p>
                <a:endParaRPr lang="en-US" altLang="zh-TW" b="1" dirty="0"/>
              </a:p>
              <a:p>
                <a:r>
                  <a:rPr lang="en-US" altLang="zh-TW" b="1" dirty="0"/>
                  <a:t>4.  Wiener Deconvolution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1" i="1" smtClean="0">
                          <a:latin typeface="Cambria Math" panose="02040503050406030204" pitchFamily="18" charset="0"/>
                        </a:rPr>
                        <m:t>𝒈</m:t>
                      </m:r>
                      <m:d>
                        <m:dPr>
                          <m:ctrlPr>
                            <a:rPr lang="en-US" altLang="zh-TW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altLang="zh-TW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  <m:d>
                            <m:dPr>
                              <m:ctrlPr>
                                <a:rPr lang="en-US" altLang="zh-TW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b="1" i="1" smtClean="0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  <m:sSub>
                            <m:sSubPr>
                              <m:ctrlPr>
                                <a:rPr lang="en-US" altLang="zh-TW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1" i="1" smtClean="0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b>
                              <m:r>
                                <a:rPr lang="en-US" altLang="zh-TW" b="1" i="1" smtClean="0"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sub>
                          </m:sSub>
                          <m:r>
                            <a:rPr lang="en-US" altLang="zh-TW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TW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altLang="zh-TW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altLang="zh-TW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b="1" i="1" smtClean="0"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  <m:sSup>
                                <m:sSupPr>
                                  <m:ctrlPr>
                                    <a:rPr lang="en-US" altLang="zh-TW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TW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b="1" i="1" smtClean="0">
                                          <a:latin typeface="Cambria Math" panose="02040503050406030204" pitchFamily="18" charset="0"/>
                                        </a:rPr>
                                        <m:t>𝒕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altLang="zh-TW" b="1" i="1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e>
                          </m:d>
                          <m:sSub>
                            <m:sSubPr>
                              <m:ctrlPr>
                                <a:rPr lang="en-US" altLang="zh-TW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1" i="1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b>
                              <m:r>
                                <a:rPr lang="en-US" altLang="zh-TW" b="1" i="1"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  <m:r>
                            <a:rPr lang="en-US" altLang="zh-TW" b="1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TW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1" i="1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b>
                              <m:r>
                                <a:rPr lang="en-US" altLang="zh-TW" b="1" i="1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b>
                          </m:sSub>
                          <m:r>
                            <a:rPr lang="en-US" altLang="zh-TW" b="1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TW" b="1" i="1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altLang="zh-TW" b="1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altLang="zh-TW" b="1" dirty="0"/>
              </a:p>
              <a:p>
                <a:endParaRPr lang="en-US" altLang="zh-TW" b="1" dirty="0"/>
              </a:p>
              <a:p>
                <a:endParaRPr lang="zh-TW" altLang="en-US" dirty="0"/>
              </a:p>
            </p:txBody>
          </p:sp>
        </mc:Choice>
        <mc:Fallback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1DE539B8-C307-402F-866B-8C132533DD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2577" y="2012507"/>
                <a:ext cx="8366481" cy="4357603"/>
              </a:xfrm>
              <a:prstGeom prst="rect">
                <a:avLst/>
              </a:prstGeom>
              <a:blipFill>
                <a:blip r:embed="rId2"/>
                <a:stretch>
                  <a:fillRect l="-656" t="-69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FAFE987-73FD-41A0-A190-7E7F3C8E0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3F5A5-43C9-4D20-B0A3-5EB477764416}" type="slidenum">
              <a:rPr lang="zh-TW" altLang="en-US" smtClean="0"/>
              <a:t>5</a:t>
            </a:fld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BED82C79-55A2-4EEB-8CA5-4126A4289102}"/>
                  </a:ext>
                </a:extLst>
              </p:cNvPr>
              <p:cNvSpPr txBox="1"/>
              <p:nvPr/>
            </p:nvSpPr>
            <p:spPr>
              <a:xfrm>
                <a:off x="6096000" y="693650"/>
                <a:ext cx="530749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d>
                        <m:dPr>
                          <m:ctrlPr>
                            <a:rPr lang="en-US" altLang="zh-TW" sz="2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TW" sz="2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US" altLang="zh-TW" sz="2000" b="0" i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en-US" altLang="zh-TW" sz="20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lang="en-US" altLang="zh-TW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TW" sz="20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en-US" altLang="zh-TW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    </m:t>
                      </m:r>
                      <m:r>
                        <a:rPr lang="en-US" altLang="zh-TW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TW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en-US" altLang="zh-TW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  </m:t>
                      </m:r>
                      <m:r>
                        <a:rPr lang="en-US" altLang="zh-TW" sz="2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zh-TW" sz="2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sz="2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zh-TW" sz="2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sz="20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BED82C79-55A2-4EEB-8CA5-4126A42891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693650"/>
                <a:ext cx="5307496" cy="400110"/>
              </a:xfrm>
              <a:prstGeom prst="rect">
                <a:avLst/>
              </a:prstGeom>
              <a:blipFill>
                <a:blip r:embed="rId3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字方塊 6">
            <a:extLst>
              <a:ext uri="{FF2B5EF4-FFF2-40B4-BE49-F238E27FC236}">
                <a16:creationId xmlns:a16="http://schemas.microsoft.com/office/drawing/2014/main" id="{5D0E5EE5-B3F1-4B2F-82D1-ED0B6DD5B3BF}"/>
              </a:ext>
            </a:extLst>
          </p:cNvPr>
          <p:cNvSpPr txBox="1"/>
          <p:nvPr/>
        </p:nvSpPr>
        <p:spPr>
          <a:xfrm>
            <a:off x="7599260" y="997644"/>
            <a:ext cx="2355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0000FF"/>
                </a:solidFill>
              </a:rPr>
              <a:t>Clear image</a:t>
            </a:r>
            <a:endParaRPr lang="zh-TW" altLang="en-US" dirty="0">
              <a:solidFill>
                <a:srgbClr val="0000FF"/>
              </a:solidFill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32DCCFB7-1ECF-42B4-A5FD-86A0D9C3A69F}"/>
              </a:ext>
            </a:extLst>
          </p:cNvPr>
          <p:cNvSpPr txBox="1"/>
          <p:nvPr/>
        </p:nvSpPr>
        <p:spPr>
          <a:xfrm>
            <a:off x="9047922" y="1012247"/>
            <a:ext cx="2355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PSF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FE348B0D-B258-4E0D-B532-66BF89C818AE}"/>
              </a:ext>
            </a:extLst>
          </p:cNvPr>
          <p:cNvSpPr txBox="1"/>
          <p:nvPr/>
        </p:nvSpPr>
        <p:spPr>
          <a:xfrm>
            <a:off x="10031828" y="1020737"/>
            <a:ext cx="1133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002060"/>
                </a:solidFill>
              </a:rPr>
              <a:t>noise</a:t>
            </a:r>
            <a:endParaRPr lang="zh-TW" altLang="en-US" dirty="0">
              <a:solidFill>
                <a:srgbClr val="002060"/>
              </a:solidFill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C36E96C5-53E7-4C93-B789-6D6AB242505E}"/>
              </a:ext>
            </a:extLst>
          </p:cNvPr>
          <p:cNvSpPr txBox="1"/>
          <p:nvPr/>
        </p:nvSpPr>
        <p:spPr>
          <a:xfrm>
            <a:off x="6094412" y="980758"/>
            <a:ext cx="2355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7030A0"/>
                </a:solidFill>
              </a:rPr>
              <a:t>Blurred image</a:t>
            </a:r>
            <a:endParaRPr lang="zh-TW" altLang="en-US" dirty="0">
              <a:solidFill>
                <a:srgbClr val="7030A0"/>
              </a:solidFill>
            </a:endParaRPr>
          </a:p>
        </p:txBody>
      </p:sp>
      <p:sp>
        <p:nvSpPr>
          <p:cNvPr id="11" name="箭號: 向右 10">
            <a:extLst>
              <a:ext uri="{FF2B5EF4-FFF2-40B4-BE49-F238E27FC236}">
                <a16:creationId xmlns:a16="http://schemas.microsoft.com/office/drawing/2014/main" id="{FD680597-7364-48B1-8D9F-647E7D028462}"/>
              </a:ext>
            </a:extLst>
          </p:cNvPr>
          <p:cNvSpPr/>
          <p:nvPr/>
        </p:nvSpPr>
        <p:spPr>
          <a:xfrm>
            <a:off x="6543269" y="3319287"/>
            <a:ext cx="636475" cy="4472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63BC5AD5-1E9A-4020-BBFF-2D72AAB23CDC}"/>
                  </a:ext>
                </a:extLst>
              </p:cNvPr>
              <p:cNvSpPr txBox="1"/>
              <p:nvPr/>
            </p:nvSpPr>
            <p:spPr>
              <a:xfrm>
                <a:off x="7522266" y="3160666"/>
                <a:ext cx="2320417" cy="7645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+1)</m:t>
                          </m:r>
                        </m:sup>
                      </m:sSubSup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nary>
                        <m:naryPr>
                          <m:chr m:val="∑"/>
                          <m:supHide m:val="on"/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US" altLang="zh-TW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sSub>
                                <m:sSubPr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63BC5AD5-1E9A-4020-BBFF-2D72AAB23C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2266" y="3160666"/>
                <a:ext cx="2320417" cy="76450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字方塊 4">
            <a:extLst>
              <a:ext uri="{FF2B5EF4-FFF2-40B4-BE49-F238E27FC236}">
                <a16:creationId xmlns:a16="http://schemas.microsoft.com/office/drawing/2014/main" id="{0846B7F7-BB90-4910-B449-35F4ED1BD933}"/>
              </a:ext>
            </a:extLst>
          </p:cNvPr>
          <p:cNvSpPr txBox="1"/>
          <p:nvPr/>
        </p:nvSpPr>
        <p:spPr>
          <a:xfrm>
            <a:off x="9729058" y="3461856"/>
            <a:ext cx="1865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chemeClr val="tx2">
                    <a:lumMod val="75000"/>
                  </a:schemeClr>
                </a:solidFill>
              </a:rPr>
              <a:t>correlated image</a:t>
            </a:r>
            <a:endParaRPr lang="zh-TW" alt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D75FEEFB-C49F-441A-AFAE-1BE81BC3A450}"/>
              </a:ext>
            </a:extLst>
          </p:cNvPr>
          <p:cNvSpPr txBox="1"/>
          <p:nvPr/>
        </p:nvSpPr>
        <p:spPr>
          <a:xfrm>
            <a:off x="9729058" y="3173586"/>
            <a:ext cx="2141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chemeClr val="tx2">
                    <a:lumMod val="75000"/>
                  </a:schemeClr>
                </a:solidFill>
              </a:rPr>
              <a:t>Blurred</a:t>
            </a:r>
            <a:r>
              <a:rPr lang="zh-TW" alt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altLang="zh-TW" dirty="0">
                <a:solidFill>
                  <a:schemeClr val="tx2">
                    <a:lumMod val="75000"/>
                  </a:schemeClr>
                </a:solidFill>
              </a:rPr>
              <a:t>image</a:t>
            </a:r>
            <a:endParaRPr lang="zh-TW" alt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4" name="箭號: 向右 13">
            <a:extLst>
              <a:ext uri="{FF2B5EF4-FFF2-40B4-BE49-F238E27FC236}">
                <a16:creationId xmlns:a16="http://schemas.microsoft.com/office/drawing/2014/main" id="{6550E700-F728-4585-B465-EE2FA64B00B6}"/>
              </a:ext>
            </a:extLst>
          </p:cNvPr>
          <p:cNvSpPr/>
          <p:nvPr/>
        </p:nvSpPr>
        <p:spPr>
          <a:xfrm>
            <a:off x="7168587" y="5086606"/>
            <a:ext cx="636475" cy="4472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5635733C-6EF6-46D9-ADA1-B2E2A013BE2C}"/>
                  </a:ext>
                </a:extLst>
              </p:cNvPr>
              <p:cNvSpPr/>
              <p:nvPr/>
            </p:nvSpPr>
            <p:spPr>
              <a:xfrm>
                <a:off x="8095614" y="5134494"/>
                <a:ext cx="117371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1" i="1" smtClean="0">
                          <a:latin typeface="Cambria Math" panose="02040503050406030204" pitchFamily="18" charset="0"/>
                        </a:rPr>
                        <m:t>𝒄</m:t>
                      </m:r>
                      <m:r>
                        <a:rPr lang="en-US" altLang="zh-TW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b="1" i="1" smtClean="0"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en-US" altLang="zh-TW" b="1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zh-TW" b="1" i="1" smtClean="0">
                          <a:latin typeface="Cambria Math" panose="02040503050406030204" pitchFamily="18" charset="0"/>
                        </a:rPr>
                        <m:t>𝒈</m:t>
                      </m:r>
                    </m:oMath>
                  </m:oMathPara>
                </a14:m>
                <a:endParaRPr lang="en-US" altLang="zh-TW" b="1" dirty="0"/>
              </a:p>
            </p:txBody>
          </p:sp>
        </mc:Choice>
        <mc:Fallback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5635733C-6EF6-46D9-ADA1-B2E2A013BE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5614" y="5134494"/>
                <a:ext cx="1173719" cy="369332"/>
              </a:xfrm>
              <a:prstGeom prst="rect">
                <a:avLst/>
              </a:prstGeom>
              <a:blipFill>
                <a:blip r:embed="rId5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949567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" name="表格 1">
                <a:extLst>
                  <a:ext uri="{FF2B5EF4-FFF2-40B4-BE49-F238E27FC236}">
                    <a16:creationId xmlns:a16="http://schemas.microsoft.com/office/drawing/2014/main" id="{32AD5C96-E2AD-42E3-A4EC-D73B5145288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64980147"/>
                  </p:ext>
                </p:extLst>
              </p:nvPr>
            </p:nvGraphicFramePr>
            <p:xfrm>
              <a:off x="1154990" y="747910"/>
              <a:ext cx="10165679" cy="532979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962424">
                      <a:extLst>
                        <a:ext uri="{9D8B030D-6E8A-4147-A177-3AD203B41FA5}">
                          <a16:colId xmlns:a16="http://schemas.microsoft.com/office/drawing/2014/main" val="3929667812"/>
                        </a:ext>
                      </a:extLst>
                    </a:gridCol>
                    <a:gridCol w="3833890">
                      <a:extLst>
                        <a:ext uri="{9D8B030D-6E8A-4147-A177-3AD203B41FA5}">
                          <a16:colId xmlns:a16="http://schemas.microsoft.com/office/drawing/2014/main" val="19242439"/>
                        </a:ext>
                      </a:extLst>
                    </a:gridCol>
                    <a:gridCol w="3369365">
                      <a:extLst>
                        <a:ext uri="{9D8B030D-6E8A-4147-A177-3AD203B41FA5}">
                          <a16:colId xmlns:a16="http://schemas.microsoft.com/office/drawing/2014/main" val="3786245297"/>
                        </a:ext>
                      </a:extLst>
                    </a:gridCol>
                  </a:tblGrid>
                  <a:tr h="382065">
                    <a:tc>
                      <a:txBody>
                        <a:bodyPr/>
                        <a:lstStyle/>
                        <a:p>
                          <a:r>
                            <a:rPr lang="en-US" altLang="zh-TW" b="1" dirty="0"/>
                            <a:t>Method 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74384062"/>
                      </a:ext>
                    </a:extLst>
                  </a:tr>
                  <a:tr h="382065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b="1" dirty="0"/>
                            <a:t>The Naive Method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en-US" altLang="zh-TW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TW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  <m:r>
                                      <a:rPr lang="en-US" altLang="zh-TW" b="1" i="1" smtClean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  <m:r>
                                      <a:rPr lang="en-US" altLang="zh-TW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</m:d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altLang="zh-TW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TW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</m:d>
                                <m:r>
                                  <a:rPr lang="en-US" altLang="zh-TW" b="1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zh-TW" b="1" i="1" smtClean="0">
                                    <a:latin typeface="Cambria Math" panose="02040503050406030204" pitchFamily="18" charset="0"/>
                                  </a:rPr>
                                  <m:t>𝑵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altLang="zh-TW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TW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</m:d>
                                <m:r>
                                  <a:rPr lang="en-US" altLang="zh-TW" b="1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nary>
                                  <m:naryPr>
                                    <m:chr m:val="∑"/>
                                    <m:ctrlPr>
                                      <a:rPr lang="en-US" altLang="zh-TW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en-US" altLang="zh-TW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  <m:r>
                                      <a:rPr lang="en-US" altLang="zh-TW" b="1" i="1" smtClean="0">
                                        <a:latin typeface="Cambria Math" panose="02040503050406030204" pitchFamily="18" charset="0"/>
                                      </a:rPr>
                                      <m:t>=−∞</m:t>
                                    </m:r>
                                  </m:sub>
                                  <m:sup>
                                    <m:r>
                                      <a:rPr lang="en-US" altLang="zh-TW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∞</m:t>
                                    </m:r>
                                  </m:sup>
                                  <m:e>
                                    <m:r>
                                      <a:rPr lang="en-US" altLang="zh-TW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en-US" altLang="zh-TW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TW" b="1" i="1" smtClean="0">
                                            <a:latin typeface="Cambria Math" panose="02040503050406030204" pitchFamily="18" charset="0"/>
                                          </a:rPr>
                                          <m:t>𝒊</m:t>
                                        </m:r>
                                      </m:e>
                                    </m:d>
                                    <m:r>
                                      <a:rPr lang="en-US" altLang="zh-TW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  <m:r>
                                      <a:rPr lang="en-US" altLang="zh-TW" b="1" i="1" smtClean="0">
                                        <a:latin typeface="Cambria Math" panose="02040503050406030204" pitchFamily="18" charset="0"/>
                                      </a:rPr>
                                      <m:t>[</m:t>
                                    </m:r>
                                    <m:r>
                                      <a:rPr lang="en-US" altLang="zh-TW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  <m:r>
                                      <a:rPr lang="en-US" altLang="zh-TW" b="1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zh-TW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  <m:r>
                                      <a:rPr lang="en-US" altLang="zh-TW" b="1" i="1" smtClean="0">
                                        <a:latin typeface="Cambria Math" panose="02040503050406030204" pitchFamily="18" charset="0"/>
                                      </a:rPr>
                                      <m:t>]</m:t>
                                    </m:r>
                                  </m:e>
                                </m:nary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TW" altLang="en-US" dirty="0"/>
                            <a:t>邊界無法精確計算、計算需要非常精確、矩陣非常大</a:t>
                          </a:r>
                          <a:endParaRPr lang="en-US" altLang="zh-TW" dirty="0"/>
                        </a:p>
                        <a:p>
                          <a:r>
                            <a:rPr lang="zh-TW" altLang="en-US" dirty="0"/>
                            <a:t> </a:t>
                          </a:r>
                          <a:endParaRPr lang="en-US" altLang="zh-TW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90459689"/>
                      </a:ext>
                    </a:extLst>
                  </a:tr>
                  <a:tr h="382065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b="1" dirty="0"/>
                            <a:t>Richardson-Lucy deconvolution</a:t>
                          </a:r>
                        </a:p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1" i="1" smtClean="0">
                                        <a:latin typeface="Cambria Math" panose="02040503050406030204" pitchFamily="18" charset="0"/>
                                      </a:rPr>
                                      <m:t>𝑩</m:t>
                                    </m:r>
                                  </m:e>
                                  <m:sub>
                                    <m:r>
                                      <a:rPr lang="en-US" altLang="zh-TW" b="1" i="1" smtClean="0">
                                        <a:latin typeface="Cambria Math" panose="02040503050406030204" pitchFamily="18" charset="0"/>
                                      </a:rPr>
                                      <m:t>𝒌</m:t>
                                    </m:r>
                                  </m:sub>
                                </m:sSub>
                                <m:r>
                                  <a:rPr lang="en-US" altLang="zh-TW" b="1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n-US" altLang="zh-TW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zh-TW" b="1" i="1" smtClean="0"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  <m:sup/>
                                  <m:e>
                                    <m:sSub>
                                      <m:sSubPr>
                                        <m:ctrlPr>
                                          <a:rPr lang="en-US" altLang="zh-TW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b="1" i="1" smtClean="0">
                                            <a:latin typeface="Cambria Math" panose="02040503050406030204" pitchFamily="18" charset="0"/>
                                          </a:rPr>
                                          <m:t>𝑷</m:t>
                                        </m:r>
                                      </m:e>
                                      <m:sub>
                                        <m:r>
                                          <a:rPr lang="en-US" altLang="zh-TW" b="1" i="1" smtClean="0">
                                            <a:latin typeface="Cambria Math" panose="02040503050406030204" pitchFamily="18" charset="0"/>
                                          </a:rPr>
                                          <m:t>𝒌𝒋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altLang="zh-TW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b="1" i="1" smtClean="0">
                                            <a:latin typeface="Cambria Math" panose="02040503050406030204" pitchFamily="18" charset="0"/>
                                          </a:rPr>
                                          <m:t>𝑪</m:t>
                                        </m:r>
                                      </m:e>
                                      <m:sub>
                                        <m:r>
                                          <a:rPr lang="en-US" altLang="zh-TW" b="1" i="1" smtClean="0">
                                            <a:latin typeface="Cambria Math" panose="02040503050406030204" pitchFamily="18" charset="0"/>
                                          </a:rPr>
                                          <m:t>𝒋</m:t>
                                        </m:r>
                                      </m:sub>
                                    </m:sSub>
                                  </m:e>
                                </m:nary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TW" altLang="en-US" dirty="0"/>
                            <a:t>為非線性還原並且使用疊代的方 法，疊代的好處是可比較去模糊前後的影像， 進而降低雜訊的影響，增加去模糊效果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79787967"/>
                      </a:ext>
                    </a:extLst>
                  </a:tr>
                  <a:tr h="382065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b="1" dirty="0"/>
                            <a:t>Inverse Filtering </a:t>
                          </a:r>
                          <a:endParaRPr lang="en-US" altLang="zh-TW" b="1" i="1" dirty="0">
                            <a:latin typeface="Cambria Math" panose="02040503050406030204" pitchFamily="18" charset="0"/>
                          </a:endParaRPr>
                        </a:p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1" i="1" smtClean="0">
                                    <a:latin typeface="Cambria Math" panose="02040503050406030204" pitchFamily="18" charset="0"/>
                                  </a:rPr>
                                  <m:t>𝒄</m:t>
                                </m:r>
                                <m:r>
                                  <a:rPr lang="en-US" altLang="zh-TW" b="1" i="1" smtClean="0">
                                    <a:latin typeface="Cambria Math" panose="02040503050406030204" pitchFamily="18" charset="0"/>
                                  </a:rPr>
                                  <m:t>=(</m:t>
                                </m:r>
                                <m:r>
                                  <a:rPr lang="en-US" altLang="zh-TW" b="1" i="1" smtClean="0">
                                    <a:latin typeface="Cambria Math" panose="02040503050406030204" pitchFamily="18" charset="0"/>
                                  </a:rPr>
                                  <m:t>𝒃</m:t>
                                </m:r>
                                <m:r>
                                  <a:rPr lang="en-US" altLang="zh-TW" b="1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TW" b="1" i="1" smtClean="0"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  <m:r>
                                  <a:rPr lang="en-US" altLang="zh-TW" b="1" i="1" smtClean="0">
                                    <a:latin typeface="Cambria Math" panose="02040503050406030204" pitchFamily="18" charset="0"/>
                                  </a:rPr>
                                  <m:t>)/</m:t>
                                </m:r>
                                <m:r>
                                  <a:rPr lang="en-US" altLang="zh-TW" b="1" i="1" smtClean="0"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</m:oMath>
                            </m:oMathPara>
                          </a14:m>
                          <a:endParaRPr lang="en-US" altLang="zh-TW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TW" altLang="en-US" dirty="0"/>
                            <a:t>當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TW" b="1" i="1" smtClean="0"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oMath>
                          </a14:m>
                          <a:r>
                            <a:rPr lang="zh-TW" altLang="en-US" dirty="0"/>
                            <a:t>含有零點或是非常小的值，則雜訊將被放大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63373209"/>
                      </a:ext>
                    </a:extLst>
                  </a:tr>
                  <a:tr h="382065">
                    <a:tc>
                      <a:txBody>
                        <a:bodyPr/>
                        <a:lstStyle/>
                        <a:p>
                          <a:r>
                            <a:rPr lang="en-US" altLang="zh-TW" b="1" dirty="0"/>
                            <a:t>Wiener Deconvolution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1" i="1" smtClean="0">
                                    <a:latin typeface="Cambria Math" panose="02040503050406030204" pitchFamily="18" charset="0"/>
                                  </a:rPr>
                                  <m:t>𝒈</m:t>
                                </m:r>
                                <m:d>
                                  <m:dPr>
                                    <m:ctrlPr>
                                      <a:rPr lang="en-US" altLang="zh-TW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TW" b="1" i="1" smtClean="0"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</m:e>
                                </m:d>
                                <m:r>
                                  <a:rPr lang="en-US" altLang="zh-TW" b="1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altLang="zh-TW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TW" b="1" i="1" smtClean="0">
                                        <a:latin typeface="Cambria Math" panose="02040503050406030204" pitchFamily="18" charset="0"/>
                                      </a:rPr>
                                      <m:t>𝒑</m:t>
                                    </m:r>
                                    <m:d>
                                      <m:dPr>
                                        <m:ctrlPr>
                                          <a:rPr lang="en-US" altLang="zh-TW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TW" b="1" i="1" smtClean="0">
                                            <a:latin typeface="Cambria Math" panose="02040503050406030204" pitchFamily="18" charset="0"/>
                                          </a:rPr>
                                          <m:t>𝒕</m:t>
                                        </m:r>
                                      </m:e>
                                    </m:d>
                                    <m:sSub>
                                      <m:sSubPr>
                                        <m:ctrlPr>
                                          <a:rPr lang="en-US" altLang="zh-TW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b="1" i="1" smtClean="0">
                                            <a:latin typeface="Cambria Math" panose="02040503050406030204" pitchFamily="18" charset="0"/>
                                          </a:rPr>
                                          <m:t>𝒔</m:t>
                                        </m:r>
                                      </m:e>
                                      <m:sub>
                                        <m:r>
                                          <a:rPr lang="en-US" altLang="zh-TW" b="1" i="1" smtClean="0">
                                            <a:latin typeface="Cambria Math" panose="02040503050406030204" pitchFamily="18" charset="0"/>
                                          </a:rPr>
                                          <m:t>𝒄</m:t>
                                        </m:r>
                                      </m:sub>
                                    </m:sSub>
                                    <m:r>
                                      <a:rPr lang="en-US" altLang="zh-TW" b="1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altLang="zh-TW" b="1" i="1" smtClean="0"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  <m:r>
                                      <a:rPr lang="en-US" altLang="zh-TW" b="1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num>
                                  <m:den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en-US" altLang="zh-TW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TW" b="1" i="1" smtClean="0">
                                            <a:latin typeface="Cambria Math" panose="02040503050406030204" pitchFamily="18" charset="0"/>
                                          </a:rPr>
                                          <m:t>𝒑</m:t>
                                        </m:r>
                                        <m:sSup>
                                          <m:sSupPr>
                                            <m:ctrlPr>
                                              <a:rPr lang="en-US" altLang="zh-TW" b="1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d>
                                              <m:dPr>
                                                <m:ctrlPr>
                                                  <a:rPr lang="en-US" altLang="zh-TW" b="1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altLang="zh-TW" b="1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𝒕</m:t>
                                                </m:r>
                                              </m:e>
                                            </m:d>
                                          </m:e>
                                          <m:sup>
                                            <m:r>
                                              <a:rPr lang="en-US" altLang="zh-TW" b="1" i="1" smtClean="0">
                                                <a:latin typeface="Cambria Math" panose="02040503050406030204" pitchFamily="18" charset="0"/>
                                              </a:rPr>
                                              <m:t>𝟐</m:t>
                                            </m:r>
                                          </m:sup>
                                        </m:sSup>
                                      </m:e>
                                    </m:d>
                                    <m:sSub>
                                      <m:sSubPr>
                                        <m:ctrlPr>
                                          <a:rPr lang="en-US" altLang="zh-TW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b="1" i="1">
                                            <a:latin typeface="Cambria Math" panose="02040503050406030204" pitchFamily="18" charset="0"/>
                                          </a:rPr>
                                          <m:t>𝒔</m:t>
                                        </m:r>
                                      </m:e>
                                      <m:sub>
                                        <m:r>
                                          <a:rPr lang="en-US" altLang="zh-TW" b="1" i="1">
                                            <a:latin typeface="Cambria Math" panose="02040503050406030204" pitchFamily="18" charset="0"/>
                                          </a:rPr>
                                          <m:t>𝒄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altLang="zh-TW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TW" b="1" i="1">
                                            <a:latin typeface="Cambria Math" panose="02040503050406030204" pitchFamily="18" charset="0"/>
                                          </a:rPr>
                                          <m:t>𝒕</m:t>
                                        </m:r>
                                      </m:e>
                                    </m:d>
                                    <m:r>
                                      <a:rPr lang="en-US" altLang="zh-TW" b="1" i="1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US" altLang="zh-TW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b="1" i="1">
                                            <a:latin typeface="Cambria Math" panose="02040503050406030204" pitchFamily="18" charset="0"/>
                                          </a:rPr>
                                          <m:t>𝒔</m:t>
                                        </m:r>
                                      </m:e>
                                      <m:sub>
                                        <m:r>
                                          <a:rPr lang="en-US" altLang="zh-TW" b="1" i="1">
                                            <a:latin typeface="Cambria Math" panose="02040503050406030204" pitchFamily="18" charset="0"/>
                                          </a:rPr>
                                          <m:t>𝒏</m:t>
                                        </m:r>
                                      </m:sub>
                                    </m:sSub>
                                    <m:r>
                                      <a:rPr lang="en-US" altLang="zh-TW" b="1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altLang="zh-TW" b="1" i="1"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  <m:r>
                                      <a:rPr lang="en-US" altLang="zh-TW" b="1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TW" altLang="en-US" dirty="0"/>
                            <a:t>原圖有最小均方誤差的影像為還原影像，優點是可解決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TW" b="1" i="1" smtClean="0"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oMath>
                          </a14:m>
                          <a:r>
                            <a:rPr lang="zh-TW" altLang="en-US" dirty="0"/>
                            <a:t>零點問題，但在不知雜訊對訊號功率比情況下，須不斷得嘗試，才能得到較佳的去模糊效果，缺點是相當耗時</a:t>
                          </a:r>
                        </a:p>
                        <a:p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3384207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" name="表格 1">
                <a:extLst>
                  <a:ext uri="{FF2B5EF4-FFF2-40B4-BE49-F238E27FC236}">
                    <a16:creationId xmlns:a16="http://schemas.microsoft.com/office/drawing/2014/main" id="{32AD5C96-E2AD-42E3-A4EC-D73B5145288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64980147"/>
                  </p:ext>
                </p:extLst>
              </p:nvPr>
            </p:nvGraphicFramePr>
            <p:xfrm>
              <a:off x="1154990" y="747910"/>
              <a:ext cx="10165679" cy="532979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962424">
                      <a:extLst>
                        <a:ext uri="{9D8B030D-6E8A-4147-A177-3AD203B41FA5}">
                          <a16:colId xmlns:a16="http://schemas.microsoft.com/office/drawing/2014/main" val="3929667812"/>
                        </a:ext>
                      </a:extLst>
                    </a:gridCol>
                    <a:gridCol w="3833890">
                      <a:extLst>
                        <a:ext uri="{9D8B030D-6E8A-4147-A177-3AD203B41FA5}">
                          <a16:colId xmlns:a16="http://schemas.microsoft.com/office/drawing/2014/main" val="19242439"/>
                        </a:ext>
                      </a:extLst>
                    </a:gridCol>
                    <a:gridCol w="3369365">
                      <a:extLst>
                        <a:ext uri="{9D8B030D-6E8A-4147-A177-3AD203B41FA5}">
                          <a16:colId xmlns:a16="http://schemas.microsoft.com/office/drawing/2014/main" val="3786245297"/>
                        </a:ext>
                      </a:extLst>
                    </a:gridCol>
                  </a:tblGrid>
                  <a:tr h="382065">
                    <a:tc>
                      <a:txBody>
                        <a:bodyPr/>
                        <a:lstStyle/>
                        <a:p>
                          <a:r>
                            <a:rPr lang="en-US" altLang="zh-TW" b="1" dirty="0"/>
                            <a:t>Method 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74384062"/>
                      </a:ext>
                    </a:extLst>
                  </a:tr>
                  <a:tr h="110725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b="1" dirty="0"/>
                            <a:t>The Naive Method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>
                          <a:blip r:embed="rId2"/>
                          <a:stretch>
                            <a:fillRect l="-77302" t="-37363" r="-88413" b="-34780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zh-TW" altLang="en-US" dirty="0"/>
                            <a:t>邊界無法精確計算、計算需要非常精確、矩陣非常大</a:t>
                          </a:r>
                          <a:endParaRPr lang="en-US" altLang="zh-TW" dirty="0"/>
                        </a:p>
                        <a:p>
                          <a:r>
                            <a:rPr lang="zh-TW" altLang="en-US" dirty="0"/>
                            <a:t> </a:t>
                          </a:r>
                          <a:endParaRPr lang="en-US" altLang="zh-TW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90459689"/>
                      </a:ext>
                    </a:extLst>
                  </a:tr>
                  <a:tr h="118872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b="1" dirty="0"/>
                            <a:t>Richardson-Lucy deconvolution</a:t>
                          </a:r>
                        </a:p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>
                          <a:blip r:embed="rId2"/>
                          <a:stretch>
                            <a:fillRect l="-77302" t="-128205" r="-88413" b="-224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zh-TW" altLang="en-US" dirty="0"/>
                            <a:t>為非線性還原並且使用疊代的方 法，疊代的好處是可比較去模糊前後的影像， 進而降低雜訊的影響，增加去模糊效果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79787967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b="1" dirty="0"/>
                            <a:t>Inverse Filtering </a:t>
                          </a:r>
                          <a:endParaRPr lang="en-US" altLang="zh-TW" b="1" i="1" dirty="0">
                            <a:latin typeface="Cambria Math" panose="02040503050406030204" pitchFamily="18" charset="0"/>
                          </a:endParaRPr>
                        </a:p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>
                          <a:blip r:embed="rId2"/>
                          <a:stretch>
                            <a:fillRect l="-77302" t="-423810" r="-88413" b="-31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>
                          <a:blip r:embed="rId2"/>
                          <a:stretch>
                            <a:fillRect l="-201989" t="-423810" r="-723" b="-31714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63373209"/>
                      </a:ext>
                    </a:extLst>
                  </a:tr>
                  <a:tr h="2011680">
                    <a:tc>
                      <a:txBody>
                        <a:bodyPr/>
                        <a:lstStyle/>
                        <a:p>
                          <a:r>
                            <a:rPr lang="en-US" altLang="zh-TW" b="1" dirty="0"/>
                            <a:t>Wiener Deconvolution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>
                          <a:blip r:embed="rId2"/>
                          <a:stretch>
                            <a:fillRect l="-77302" t="-166667" r="-88413" b="-9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>
                          <a:blip r:embed="rId2"/>
                          <a:stretch>
                            <a:fillRect l="-201989" t="-166667" r="-723" b="-90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338420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8457536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4AAD3F2-76EA-491B-A05D-399728502E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0317" y="0"/>
            <a:ext cx="9905998" cy="1478570"/>
          </a:xfrm>
        </p:spPr>
        <p:txBody>
          <a:bodyPr/>
          <a:lstStyle/>
          <a:p>
            <a:r>
              <a:rPr lang="en-US" altLang="zh-TW" dirty="0"/>
              <a:t>PSF</a:t>
            </a:r>
            <a:endParaRPr lang="zh-TW" alt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5A068E93-8CA9-4883-8F0B-54B4F7B8BD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3561" y="600579"/>
            <a:ext cx="4991100" cy="589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8200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24BA11B0-0A12-4D94-9891-D877BCF633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8566" y="1361516"/>
            <a:ext cx="4394256" cy="5006626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DF291ECB-E021-4AAF-8A04-4B5C204F1D36}"/>
              </a:ext>
            </a:extLst>
          </p:cNvPr>
          <p:cNvSpPr/>
          <p:nvPr/>
        </p:nvSpPr>
        <p:spPr>
          <a:xfrm>
            <a:off x="987643" y="653535"/>
            <a:ext cx="301633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PSF Estimation </a:t>
            </a:r>
            <a:endParaRPr lang="zh-TW" altLang="en-US" sz="32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A97868A-DE96-47C8-84FB-A753D1366487}"/>
              </a:ext>
            </a:extLst>
          </p:cNvPr>
          <p:cNvSpPr/>
          <p:nvPr/>
        </p:nvSpPr>
        <p:spPr>
          <a:xfrm>
            <a:off x="6028293" y="1114367"/>
            <a:ext cx="472875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TW" dirty="0">
                <a:solidFill>
                  <a:srgbClr val="000000"/>
                </a:solidFill>
                <a:latin typeface="Times New Roman" panose="02020603050405020304" pitchFamily="18" charset="0"/>
              </a:rPr>
              <a:t>Fergus's [5] noticed that all natural clear photographs share a similar histogram of gradients. A blurred image changes the shape of the histogram. </a:t>
            </a:r>
            <a:endParaRPr lang="zh-TW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CC4B8EA-DD42-4A03-BE31-38E7B0B18ABB}"/>
              </a:ext>
            </a:extLst>
          </p:cNvPr>
          <p:cNvSpPr/>
          <p:nvPr/>
        </p:nvSpPr>
        <p:spPr>
          <a:xfrm>
            <a:off x="6028292" y="2626027"/>
            <a:ext cx="472875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TW" dirty="0"/>
              <a:t>Motion blur</a:t>
            </a:r>
          </a:p>
          <a:p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DCECB659-ABD7-4550-AB9B-D866AF80B0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3059" y="3272358"/>
            <a:ext cx="3000375" cy="196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1154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5D7BD272-0D90-48E0-A4B9-A86CB1FC1D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467" y="885925"/>
            <a:ext cx="6853238" cy="2835462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70A3E28A-EA4F-43D4-AC9F-8CCA59C07ED6}"/>
              </a:ext>
            </a:extLst>
          </p:cNvPr>
          <p:cNvSpPr/>
          <p:nvPr/>
        </p:nvSpPr>
        <p:spPr>
          <a:xfrm>
            <a:off x="1109869" y="301150"/>
            <a:ext cx="199766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Deringing</a:t>
            </a:r>
            <a:r>
              <a:rPr lang="en-US" altLang="zh-TW" b="1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DEEB49C0-B2B4-48F9-BE38-74EA93312D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2836" y="3325533"/>
            <a:ext cx="5045764" cy="3420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60824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電路">
  <a:themeElements>
    <a:clrScheme name="電路">
      <a:dk1>
        <a:sysClr val="windowText" lastClr="000000"/>
      </a:dk1>
      <a:lt1>
        <a:sysClr val="window" lastClr="FFFFFF"/>
      </a:lt1>
      <a:dk2>
        <a:srgbClr val="2B5F27"/>
      </a:dk2>
      <a:lt2>
        <a:srgbClr val="D8FC68"/>
      </a:lt2>
      <a:accent1>
        <a:srgbClr val="DDC855"/>
      </a:accent1>
      <a:accent2>
        <a:srgbClr val="FCA03D"/>
      </a:accent2>
      <a:accent3>
        <a:srgbClr val="E36439"/>
      </a:accent3>
      <a:accent4>
        <a:srgbClr val="C2935B"/>
      </a:accent4>
      <a:accent5>
        <a:srgbClr val="88C25C"/>
      </a:accent5>
      <a:accent6>
        <a:srgbClr val="BFCC86"/>
      </a:accent6>
      <a:hlink>
        <a:srgbClr val="FFCE23"/>
      </a:hlink>
      <a:folHlink>
        <a:srgbClr val="FDEB86"/>
      </a:folHlink>
    </a:clrScheme>
    <a:fontScheme name="電路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電路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88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82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97ECCC31-8429-4523-BE8D-8F09B7A4D46D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11096</TotalTime>
  <Words>846</Words>
  <Application>Microsoft Office PowerPoint</Application>
  <PresentationFormat>寬螢幕</PresentationFormat>
  <Paragraphs>134</Paragraphs>
  <Slides>24</Slides>
  <Notes>5</Notes>
  <HiddenSlides>4</HiddenSlides>
  <MMClips>0</MMClips>
  <ScaleCrop>false</ScaleCrop>
  <HeadingPairs>
    <vt:vector size="6" baseType="variant">
      <vt:variant>
        <vt:lpstr>使用字型</vt:lpstr>
      </vt:variant>
      <vt:variant>
        <vt:i4>10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24</vt:i4>
      </vt:variant>
    </vt:vector>
  </HeadingPairs>
  <TitlesOfParts>
    <vt:vector size="35" baseType="lpstr">
      <vt:lpstr>Libre Franklin</vt:lpstr>
      <vt:lpstr>微軟正黑體</vt:lpstr>
      <vt:lpstr>新細明體</vt:lpstr>
      <vt:lpstr>Arial</vt:lpstr>
      <vt:lpstr>Calibri</vt:lpstr>
      <vt:lpstr>Cambria Math</vt:lpstr>
      <vt:lpstr>Times New Roman</vt:lpstr>
      <vt:lpstr>Trebuchet MS</vt:lpstr>
      <vt:lpstr>Tw Cen MT</vt:lpstr>
      <vt:lpstr>Wingdings</vt:lpstr>
      <vt:lpstr>電路</vt:lpstr>
      <vt:lpstr>Image deblurring</vt:lpstr>
      <vt:lpstr>Outline</vt:lpstr>
      <vt:lpstr>Image Deblurring</vt:lpstr>
      <vt:lpstr>Deconvolution</vt:lpstr>
      <vt:lpstr>Deblurring Method</vt:lpstr>
      <vt:lpstr>PowerPoint 簡報</vt:lpstr>
      <vt:lpstr>PSF</vt:lpstr>
      <vt:lpstr>PowerPoint 簡報</vt:lpstr>
      <vt:lpstr>PowerPoint 簡報</vt:lpstr>
      <vt:lpstr>PowerPoint 簡報</vt:lpstr>
      <vt:lpstr>對已知形狀之物體去除移動模糊 (2009)</vt:lpstr>
      <vt:lpstr>PowerPoint 簡報</vt:lpstr>
      <vt:lpstr>PowerPoint 簡報</vt:lpstr>
      <vt:lpstr>PowerPoint 簡報</vt:lpstr>
      <vt:lpstr>找出模糊的車子</vt:lpstr>
      <vt:lpstr>PowerPoint 簡報</vt:lpstr>
      <vt:lpstr>PSF</vt:lpstr>
      <vt:lpstr>PowerPoint 簡報</vt:lpstr>
      <vt:lpstr>結論</vt:lpstr>
      <vt:lpstr>Burst Deblurring: Removing Camera Shake Through Fourier Burst Accumulation</vt:lpstr>
      <vt:lpstr>Method</vt:lpstr>
      <vt:lpstr>PowerPoint 簡報</vt:lpstr>
      <vt:lpstr>PowerPoint 簡報</vt:lpstr>
      <vt:lpstr>reference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Image Deconvolution</dc:title>
  <dc:creator>lun</dc:creator>
  <cp:lastModifiedBy>lun</cp:lastModifiedBy>
  <cp:revision>135</cp:revision>
  <dcterms:created xsi:type="dcterms:W3CDTF">2020-12-01T03:45:36Z</dcterms:created>
  <dcterms:modified xsi:type="dcterms:W3CDTF">2020-12-15T02:31:51Z</dcterms:modified>
</cp:coreProperties>
</file>